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1"/>
  </p:notesMasterIdLst>
  <p:handoutMasterIdLst>
    <p:handoutMasterId r:id="rId22"/>
  </p:handoutMasterIdLst>
  <p:sldIdLst>
    <p:sldId id="274" r:id="rId4"/>
    <p:sldId id="462" r:id="rId5"/>
    <p:sldId id="470" r:id="rId6"/>
    <p:sldId id="417" r:id="rId7"/>
    <p:sldId id="450" r:id="rId8"/>
    <p:sldId id="466" r:id="rId9"/>
    <p:sldId id="463" r:id="rId10"/>
    <p:sldId id="420" r:id="rId11"/>
    <p:sldId id="446" r:id="rId12"/>
    <p:sldId id="447" r:id="rId13"/>
    <p:sldId id="448" r:id="rId14"/>
    <p:sldId id="451" r:id="rId15"/>
    <p:sldId id="467" r:id="rId16"/>
    <p:sldId id="452" r:id="rId17"/>
    <p:sldId id="456" r:id="rId18"/>
    <p:sldId id="457" r:id="rId19"/>
    <p:sldId id="469" r:id="rId20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FFFF99"/>
    <a:srgbClr val="025EAA"/>
    <a:srgbClr val="FFFFFF"/>
    <a:srgbClr val="C63A3D"/>
    <a:srgbClr val="BB1B1B"/>
    <a:srgbClr val="4B4B4B"/>
    <a:srgbClr val="FF8181"/>
    <a:srgbClr val="C00000"/>
    <a:srgbClr val="C31F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16" autoAdjust="0"/>
    <p:restoredTop sz="89290" autoAdjust="0"/>
  </p:normalViewPr>
  <p:slideViewPr>
    <p:cSldViewPr snapToGrid="0">
      <p:cViewPr>
        <p:scale>
          <a:sx n="90" d="100"/>
          <a:sy n="90" d="100"/>
        </p:scale>
        <p:origin x="-498" y="-288"/>
      </p:cViewPr>
      <p:guideLst>
        <p:guide orient="horz" pos="4165"/>
        <p:guide pos="8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1BA621-44D7-4405-A2ED-F143035C1A10}" type="datetimeFigureOut">
              <a:rPr lang="en-US" smtClean="0"/>
              <a:pPr/>
              <a:t>11/12/2014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9F4395-D5FF-4948-B938-DF30D34FE1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8530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308A7-1050-4096-81BB-A567732C9F83}" type="datetimeFigureOut">
              <a:rPr lang="en-US" smtClean="0"/>
              <a:pPr/>
              <a:t>11/12/2014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F2ACB5-FDC0-4E9D-B6BB-0FAF5C56028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275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2ACB5-FDC0-4E9D-B6BB-0FAF5C56028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Any freedom to operate issues?</a:t>
            </a:r>
          </a:p>
          <a:p>
            <a:r>
              <a:rPr lang="en-US" dirty="0" smtClean="0"/>
              <a:t>Any patentability issues?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2ACB5-FDC0-4E9D-B6BB-0FAF5C560284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Any freedom to operate issues?</a:t>
            </a:r>
          </a:p>
          <a:p>
            <a:r>
              <a:rPr lang="en-US" dirty="0" smtClean="0"/>
              <a:t>Any patentability issues?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2ACB5-FDC0-4E9D-B6BB-0FAF5C560284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>
                <a:cs typeface="Times New Roman" charset="0"/>
              </a:rPr>
              <a:t>Has the invention been reduced to practice?  </a:t>
            </a:r>
          </a:p>
          <a:p>
            <a:pPr eaLnBrk="1" hangingPunct="1"/>
            <a:r>
              <a:rPr lang="en-US" dirty="0" smtClean="0">
                <a:cs typeface="Times New Roman" charset="0"/>
              </a:rPr>
              <a:t>How much additional development is needed to make the technology ready for marketing to potential licensees?</a:t>
            </a:r>
          </a:p>
          <a:p>
            <a:pPr eaLnBrk="1" hangingPunct="1"/>
            <a:r>
              <a:rPr lang="en-US" dirty="0" smtClean="0">
                <a:cs typeface="Times New Roman" charset="0"/>
              </a:rPr>
              <a:t>Does the inventor have the funding to accomplish this additional development?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2ACB5-FDC0-4E9D-B6BB-0FAF5C560284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>
                <a:cs typeface="Times New Roman" charset="0"/>
              </a:rPr>
              <a:t>Has the invention been reduced to practice?  </a:t>
            </a:r>
          </a:p>
          <a:p>
            <a:pPr eaLnBrk="1" hangingPunct="1"/>
            <a:r>
              <a:rPr lang="en-US" dirty="0" smtClean="0">
                <a:cs typeface="Times New Roman" charset="0"/>
              </a:rPr>
              <a:t>How much additional development is needed to make the technology ready for marketing to potential licensees?</a:t>
            </a:r>
          </a:p>
          <a:p>
            <a:pPr eaLnBrk="1" hangingPunct="1"/>
            <a:r>
              <a:rPr lang="en-US" dirty="0" smtClean="0">
                <a:cs typeface="Times New Roman" charset="0"/>
              </a:rPr>
              <a:t>Does the inventor have the funding to accomplish this additional development?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2ACB5-FDC0-4E9D-B6BB-0FAF5C560284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>
                <a:cs typeface="Times New Roman" charset="0"/>
              </a:rPr>
              <a:t>Has the invention been reduced to practice?  </a:t>
            </a:r>
          </a:p>
          <a:p>
            <a:pPr eaLnBrk="1" hangingPunct="1"/>
            <a:r>
              <a:rPr lang="en-US" dirty="0" smtClean="0">
                <a:cs typeface="Times New Roman" charset="0"/>
              </a:rPr>
              <a:t>How much additional development is needed to make the technology ready for marketing to potential licensees?</a:t>
            </a:r>
          </a:p>
          <a:p>
            <a:pPr eaLnBrk="1" hangingPunct="1"/>
            <a:r>
              <a:rPr lang="en-US" dirty="0" smtClean="0">
                <a:cs typeface="Times New Roman" charset="0"/>
              </a:rPr>
              <a:t>Does the inventor have the funding to accomplish this additional development?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2ACB5-FDC0-4E9D-B6BB-0FAF5C560284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>
                <a:cs typeface="Times New Roman" charset="0"/>
              </a:rPr>
              <a:t>Who was the sponsor of the research? </a:t>
            </a:r>
          </a:p>
          <a:p>
            <a:pPr eaLnBrk="1" hangingPunct="1"/>
            <a:r>
              <a:rPr lang="en-US" dirty="0" smtClean="0">
                <a:cs typeface="Times New Roman" charset="0"/>
              </a:rPr>
              <a:t> What are their rights, if any?   Have they been notified?</a:t>
            </a:r>
          </a:p>
          <a:p>
            <a:pPr eaLnBrk="1" hangingPunct="1"/>
            <a:r>
              <a:rPr lang="en-US" dirty="0" smtClean="0">
                <a:cs typeface="Times New Roman" charset="0"/>
              </a:rPr>
              <a:t> Did the researchers make use of material obtained under an MTA?</a:t>
            </a:r>
          </a:p>
          <a:p>
            <a:pPr eaLnBrk="1" hangingPunct="1"/>
            <a:r>
              <a:rPr lang="en-US" dirty="0" smtClean="0">
                <a:cs typeface="Times New Roman" charset="0"/>
              </a:rPr>
              <a:t> If so, do we have obligations to the provider?  Please describe.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2ACB5-FDC0-4E9D-B6BB-0FAF5C560284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332D43D-E98B-4CBD-9D73-3A2ABCD0DFA8}" type="slidenum">
              <a:rPr lang="en-US"/>
              <a:pPr/>
              <a:t>4</a:t>
            </a:fld>
            <a:endParaRPr lang="en-US" dirty="0"/>
          </a:p>
        </p:txBody>
      </p:sp>
      <p:sp>
        <p:nvSpPr>
          <p:cNvPr id="29697" name="Text Box 1"/>
          <p:cNvSpPr txBox="1">
            <a:spLocks noChangeArrowheads="1"/>
          </p:cNvSpPr>
          <p:nvPr/>
        </p:nvSpPr>
        <p:spPr bwMode="auto">
          <a:xfrm>
            <a:off x="3972561" y="8831580"/>
            <a:ext cx="3031349" cy="45836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1710" tIns="47689" rIns="91710" bIns="47689" anchor="b"/>
          <a:lstStyle/>
          <a:p>
            <a:pPr algn="r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</a:pPr>
            <a:fld id="{362D5C71-1024-452B-992D-43707F75A66E}" type="slidenum">
              <a:rPr lang="en-US" sz="1200">
                <a:solidFill>
                  <a:srgbClr val="000000"/>
                </a:solidFill>
                <a:cs typeface="Arial Unicode MS" pitchFamily="1" charset="0"/>
              </a:rPr>
              <a:pPr algn="r">
                <a:tabLst>
                  <a:tab pos="0" algn="l"/>
                  <a:tab pos="465887" algn="l"/>
                  <a:tab pos="931774" algn="l"/>
                  <a:tab pos="1397660" algn="l"/>
                  <a:tab pos="1863547" algn="l"/>
                  <a:tab pos="2329434" algn="l"/>
                  <a:tab pos="2795321" algn="l"/>
                  <a:tab pos="3261208" algn="l"/>
                  <a:tab pos="3727094" algn="l"/>
                  <a:tab pos="4192981" algn="l"/>
                  <a:tab pos="4658868" algn="l"/>
                  <a:tab pos="5124755" algn="l"/>
                  <a:tab pos="5590642" algn="l"/>
                  <a:tab pos="6056528" algn="l"/>
                  <a:tab pos="6522415" algn="l"/>
                  <a:tab pos="6988302" algn="l"/>
                  <a:tab pos="7454189" algn="l"/>
                  <a:tab pos="7920076" algn="l"/>
                  <a:tab pos="8385962" algn="l"/>
                  <a:tab pos="8851849" algn="l"/>
                  <a:tab pos="9317736" algn="l"/>
                </a:tabLst>
              </a:pPr>
              <a:t>4</a:t>
            </a:fld>
            <a:endParaRPr lang="en-US" sz="1200" dirty="0">
              <a:solidFill>
                <a:srgbClr val="000000"/>
              </a:solidFill>
              <a:cs typeface="Arial Unicode MS" pitchFamily="1" charset="0"/>
            </a:endParaRPr>
          </a:p>
        </p:txBody>
      </p:sp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1168400" y="697230"/>
            <a:ext cx="4673600" cy="34861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3177" tIns="46589" rIns="93177" bIns="46589" anchor="ctr"/>
          <a:lstStyle/>
          <a:p>
            <a:endParaRPr lang="en-US" dirty="0"/>
          </a:p>
        </p:txBody>
      </p:sp>
      <p:sp>
        <p:nvSpPr>
          <p:cNvPr id="29699" name="Text Box 3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34720" y="4415790"/>
            <a:ext cx="5140960" cy="418338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lIns="91710" tIns="47689" rIns="91710" bIns="47689"/>
          <a:lstStyle/>
          <a:p>
            <a:pPr>
              <a:spcBef>
                <a:spcPts val="459"/>
              </a:spcBef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</a:pPr>
            <a:endParaRPr lang="en-US" dirty="0">
              <a:ea typeface="MS Gothic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 rtl="0" latinLnBrk="0">
              <a:buFont typeface="Arial" pitchFamily="34" charset="0"/>
              <a:buNone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2ACB5-FDC0-4E9D-B6BB-0FAF5C560284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 rtl="0" latinLnBrk="0">
              <a:buFont typeface="Arial" pitchFamily="34" charset="0"/>
              <a:buNone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2ACB5-FDC0-4E9D-B6BB-0FAF5C560284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2ACB5-FDC0-4E9D-B6BB-0FAF5C56028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2ACB5-FDC0-4E9D-B6BB-0FAF5C560284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>
                <a:cs typeface="Times New Roman" charset="0"/>
              </a:rPr>
              <a:t>Has an enabling public disclosure been made?</a:t>
            </a:r>
          </a:p>
          <a:p>
            <a:pPr eaLnBrk="1" hangingPunct="1"/>
            <a:r>
              <a:rPr lang="en-US" dirty="0" smtClean="0">
                <a:cs typeface="Times New Roman" charset="0"/>
              </a:rPr>
              <a:t>If so, how long do we have to seek protection?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2ACB5-FDC0-4E9D-B6BB-0FAF5C560284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>
                <a:cs typeface="Times New Roman" charset="0"/>
              </a:rPr>
              <a:t>Who was the sponsor of the research? </a:t>
            </a:r>
          </a:p>
          <a:p>
            <a:pPr eaLnBrk="1" hangingPunct="1"/>
            <a:r>
              <a:rPr lang="en-US" dirty="0" smtClean="0">
                <a:cs typeface="Times New Roman" charset="0"/>
              </a:rPr>
              <a:t> What are their rights, if any?   Have they been notified?</a:t>
            </a:r>
          </a:p>
          <a:p>
            <a:pPr eaLnBrk="1" hangingPunct="1"/>
            <a:r>
              <a:rPr lang="en-US" dirty="0" smtClean="0">
                <a:cs typeface="Times New Roman" charset="0"/>
              </a:rPr>
              <a:t> Did the researchers make use of material obtained under an MTA?</a:t>
            </a:r>
          </a:p>
          <a:p>
            <a:pPr eaLnBrk="1" hangingPunct="1"/>
            <a:r>
              <a:rPr lang="en-US" dirty="0" smtClean="0">
                <a:cs typeface="Times New Roman" charset="0"/>
              </a:rPr>
              <a:t> If so, do we have obligations to the provider?  Please describe.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2ACB5-FDC0-4E9D-B6BB-0FAF5C560284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160DD-2FB8-4D47-B9A6-36C2C668EF12}" type="datetimeFigureOut">
              <a:rPr lang="en-US" smtClean="0"/>
              <a:pPr/>
              <a:t>11/12/2014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4451-3BD7-4130-B5E6-4A0D6E6B6B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93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160DD-2FB8-4D47-B9A6-36C2C668EF12}" type="datetimeFigureOut">
              <a:rPr lang="en-US" smtClean="0"/>
              <a:pPr/>
              <a:t>11/12/2014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4451-3BD7-4130-B5E6-4A0D6E6B6B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15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160DD-2FB8-4D47-B9A6-36C2C668EF12}" type="datetimeFigureOut">
              <a:rPr lang="en-US" smtClean="0"/>
              <a:pPr/>
              <a:t>11/12/2014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4451-3BD7-4130-B5E6-4A0D6E6B6B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77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160DD-2FB8-4D47-B9A6-36C2C668EF1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4451-3BD7-4130-B5E6-4A0D6E6B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66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160DD-2FB8-4D47-B9A6-36C2C668EF1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4451-3BD7-4130-B5E6-4A0D6E6B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90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160DD-2FB8-4D47-B9A6-36C2C668EF1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4451-3BD7-4130-B5E6-4A0D6E6B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92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160DD-2FB8-4D47-B9A6-36C2C668EF1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4451-3BD7-4130-B5E6-4A0D6E6B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95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160DD-2FB8-4D47-B9A6-36C2C668EF1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4451-3BD7-4130-B5E6-4A0D6E6B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160DD-2FB8-4D47-B9A6-36C2C668EF1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4451-3BD7-4130-B5E6-4A0D6E6B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32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160DD-2FB8-4D47-B9A6-36C2C668EF1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4451-3BD7-4130-B5E6-4A0D6E6B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88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160DD-2FB8-4D47-B9A6-36C2C668EF1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4451-3BD7-4130-B5E6-4A0D6E6B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17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160DD-2FB8-4D47-B9A6-36C2C668EF12}" type="datetimeFigureOut">
              <a:rPr lang="en-US" smtClean="0"/>
              <a:pPr/>
              <a:t>11/12/2014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4451-3BD7-4130-B5E6-4A0D6E6B6B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7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160DD-2FB8-4D47-B9A6-36C2C668EF1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4451-3BD7-4130-B5E6-4A0D6E6B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31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160DD-2FB8-4D47-B9A6-36C2C668EF1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4451-3BD7-4130-B5E6-4A0D6E6B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44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160DD-2FB8-4D47-B9A6-36C2C668EF1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4451-3BD7-4130-B5E6-4A0D6E6B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90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160DD-2FB8-4D47-B9A6-36C2C668EF1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4451-3BD7-4130-B5E6-4A0D6E6B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66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160DD-2FB8-4D47-B9A6-36C2C668EF1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4451-3BD7-4130-B5E6-4A0D6E6B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90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160DD-2FB8-4D47-B9A6-36C2C668EF1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4451-3BD7-4130-B5E6-4A0D6E6B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92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160DD-2FB8-4D47-B9A6-36C2C668EF1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4451-3BD7-4130-B5E6-4A0D6E6B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95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160DD-2FB8-4D47-B9A6-36C2C668EF1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4451-3BD7-4130-B5E6-4A0D6E6B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160DD-2FB8-4D47-B9A6-36C2C668EF1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4451-3BD7-4130-B5E6-4A0D6E6B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32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160DD-2FB8-4D47-B9A6-36C2C668EF1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4451-3BD7-4130-B5E6-4A0D6E6B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88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160DD-2FB8-4D47-B9A6-36C2C668EF12}" type="datetimeFigureOut">
              <a:rPr lang="en-US" smtClean="0"/>
              <a:pPr/>
              <a:t>11/12/2014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4451-3BD7-4130-B5E6-4A0D6E6B6B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0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160DD-2FB8-4D47-B9A6-36C2C668EF1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4451-3BD7-4130-B5E6-4A0D6E6B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17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160DD-2FB8-4D47-B9A6-36C2C668EF1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4451-3BD7-4130-B5E6-4A0D6E6B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31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160DD-2FB8-4D47-B9A6-36C2C668EF1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4451-3BD7-4130-B5E6-4A0D6E6B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44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160DD-2FB8-4D47-B9A6-36C2C668EF1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4451-3BD7-4130-B5E6-4A0D6E6B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90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160DD-2FB8-4D47-B9A6-36C2C668EF12}" type="datetimeFigureOut">
              <a:rPr lang="en-US" smtClean="0"/>
              <a:pPr/>
              <a:t>11/12/2014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4451-3BD7-4130-B5E6-4A0D6E6B6B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47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160DD-2FB8-4D47-B9A6-36C2C668EF12}" type="datetimeFigureOut">
              <a:rPr lang="en-US" smtClean="0"/>
              <a:pPr/>
              <a:t>11/12/2014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4451-3BD7-4130-B5E6-4A0D6E6B6B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7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160DD-2FB8-4D47-B9A6-36C2C668EF12}" type="datetimeFigureOut">
              <a:rPr lang="en-US" smtClean="0"/>
              <a:pPr/>
              <a:t>11/12/2014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4451-3BD7-4130-B5E6-4A0D6E6B6B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4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160DD-2FB8-4D47-B9A6-36C2C668EF12}" type="datetimeFigureOut">
              <a:rPr lang="en-US" smtClean="0"/>
              <a:pPr/>
              <a:t>11/12/2014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4451-3BD7-4130-B5E6-4A0D6E6B6B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08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160DD-2FB8-4D47-B9A6-36C2C668EF12}" type="datetimeFigureOut">
              <a:rPr lang="en-US" smtClean="0"/>
              <a:pPr/>
              <a:t>11/12/2014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4451-3BD7-4130-B5E6-4A0D6E6B6B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02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160DD-2FB8-4D47-B9A6-36C2C668EF12}" type="datetimeFigureOut">
              <a:rPr lang="en-US" smtClean="0"/>
              <a:pPr/>
              <a:t>11/12/2014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4451-3BD7-4130-B5E6-4A0D6E6B6B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12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160DD-2FB8-4D47-B9A6-36C2C668EF12}" type="datetimeFigureOut">
              <a:rPr lang="en-US" smtClean="0"/>
              <a:pPr/>
              <a:t>11/12/2014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D4451-3BD7-4130-B5E6-4A0D6E6B6B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031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160DD-2FB8-4D47-B9A6-36C2C668EF1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D4451-3BD7-4130-B5E6-4A0D6E6B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929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160DD-2FB8-4D47-B9A6-36C2C668EF1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D4451-3BD7-4130-B5E6-4A0D6E6B6B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929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6067778" cy="6858000"/>
          </a:xfrm>
          <a:prstGeom prst="rect">
            <a:avLst/>
          </a:prstGeom>
          <a:solidFill>
            <a:srgbClr val="CC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61761" y="4808545"/>
            <a:ext cx="4447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 smtClean="0">
                <a:solidFill>
                  <a:srgbClr val="FFFFFF"/>
                </a:solidFill>
                <a:latin typeface="Arial Narrow"/>
                <a:cs typeface="Arial Narrow"/>
              </a:rPr>
              <a:t>OTT Reviewer: Casey </a:t>
            </a:r>
            <a:r>
              <a:rPr lang="en-US" spc="300" dirty="0" err="1" smtClean="0">
                <a:solidFill>
                  <a:srgbClr val="FFFFFF"/>
                </a:solidFill>
                <a:latin typeface="Arial Narrow"/>
                <a:cs typeface="Arial Narrow"/>
              </a:rPr>
              <a:t>Boutwell</a:t>
            </a:r>
            <a:endParaRPr lang="en-US" spc="300" dirty="0" smtClean="0">
              <a:solidFill>
                <a:srgbClr val="FFFFFF"/>
              </a:solidFill>
              <a:latin typeface="Arial Narrow"/>
              <a:cs typeface="Arial Narrow"/>
            </a:endParaRPr>
          </a:p>
          <a:p>
            <a:r>
              <a:rPr lang="en-US" spc="300" dirty="0" smtClean="0">
                <a:solidFill>
                  <a:srgbClr val="FFFFFF"/>
                </a:solidFill>
                <a:latin typeface="Arial Narrow"/>
                <a:cs typeface="Arial Narrow"/>
              </a:rPr>
              <a:t>Co-Manager : </a:t>
            </a:r>
            <a:r>
              <a:rPr lang="en-US" spc="300" dirty="0" err="1" smtClean="0">
                <a:solidFill>
                  <a:srgbClr val="FFFFFF"/>
                </a:solidFill>
                <a:latin typeface="Arial Narrow"/>
                <a:cs typeface="Arial Narrow"/>
              </a:rPr>
              <a:t>Raghav</a:t>
            </a:r>
            <a:r>
              <a:rPr lang="en-US" spc="300" dirty="0" smtClean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</a:p>
          <a:p>
            <a:r>
              <a:rPr lang="en-US" spc="300" dirty="0" smtClean="0">
                <a:solidFill>
                  <a:srgbClr val="FFFFFF"/>
                </a:solidFill>
                <a:latin typeface="Arial Narrow"/>
                <a:cs typeface="Arial Narrow"/>
              </a:rPr>
              <a:t>Intern: Sneha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17973" y="1888130"/>
            <a:ext cx="521914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 smtClean="0">
                <a:solidFill>
                  <a:schemeClr val="bg1"/>
                </a:solidFill>
                <a:latin typeface="Arial Narrow" pitchFamily="34" charset="0"/>
              </a:rPr>
              <a:t>Office of Technology Transfer</a:t>
            </a:r>
          </a:p>
          <a:p>
            <a:r>
              <a:rPr lang="en-US" sz="3400" dirty="0" smtClean="0">
                <a:solidFill>
                  <a:schemeClr val="bg1"/>
                </a:solidFill>
                <a:latin typeface="Arial Narrow" pitchFamily="34" charset="0"/>
              </a:rPr>
              <a:t>Review </a:t>
            </a:r>
            <a:r>
              <a:rPr lang="en-US" sz="3400" dirty="0">
                <a:solidFill>
                  <a:schemeClr val="bg1"/>
                </a:solidFill>
                <a:latin typeface="Arial Narrow" pitchFamily="34" charset="0"/>
              </a:rPr>
              <a:t>of No. </a:t>
            </a:r>
            <a:r>
              <a:rPr lang="en-US" sz="3400" dirty="0" smtClean="0">
                <a:solidFill>
                  <a:schemeClr val="bg1"/>
                </a:solidFill>
                <a:latin typeface="Arial Narrow" pitchFamily="34" charset="0"/>
              </a:rPr>
              <a:t>15066</a:t>
            </a:r>
            <a:endParaRPr lang="en-US" sz="340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99492" y="3357351"/>
            <a:ext cx="478348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2894" y="3139059"/>
            <a:ext cx="5430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bg1"/>
                </a:solidFill>
                <a:latin typeface="Arial Narrow"/>
                <a:cs typeface="Arial Narrow"/>
              </a:rPr>
              <a:t>Title</a:t>
            </a:r>
            <a:r>
              <a:rPr lang="en-US" spc="300" dirty="0" smtClean="0">
                <a:solidFill>
                  <a:schemeClr val="bg1"/>
                </a:solidFill>
                <a:latin typeface="Arial Narrow"/>
                <a:cs typeface="Arial Narrow"/>
              </a:rPr>
              <a:t>: A </a:t>
            </a:r>
            <a:r>
              <a:rPr lang="en-US" spc="300" dirty="0">
                <a:solidFill>
                  <a:schemeClr val="bg1"/>
                </a:solidFill>
                <a:latin typeface="Arial Narrow"/>
                <a:cs typeface="Arial Narrow"/>
              </a:rPr>
              <a:t>Method for Maximizing Performance and Minimizing Power Consumption in Embedded Peripherals</a:t>
            </a:r>
            <a:endParaRPr lang="en-US" spc="300" dirty="0" smtClean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12888" y="6505837"/>
            <a:ext cx="3383173" cy="276999"/>
          </a:xfrm>
          <a:prstGeom prst="rect">
            <a:avLst/>
          </a:prstGeom>
          <a:solidFill>
            <a:srgbClr val="FFFFFF">
              <a:alpha val="76078"/>
            </a:srgbClr>
          </a:solidFill>
          <a:effectLst>
            <a:softEdge rad="165100"/>
          </a:effectLst>
        </p:spPr>
        <p:txBody>
          <a:bodyPr wrap="square" rtlCol="0">
            <a:spAutoFit/>
          </a:bodyPr>
          <a:lstStyle/>
          <a:p>
            <a:r>
              <a:rPr lang="en-US" sz="1200" spc="150" baseline="30000" dirty="0">
                <a:latin typeface="Arial Narrow"/>
                <a:cs typeface="Arial Narrow"/>
              </a:rPr>
              <a:t>CONFIDENTIAL</a:t>
            </a:r>
            <a:r>
              <a:rPr lang="en-US" sz="1200" spc="150" dirty="0">
                <a:latin typeface="Arial Narrow"/>
                <a:cs typeface="Arial Narrow"/>
              </a:rPr>
              <a:t> </a:t>
            </a:r>
            <a:r>
              <a:rPr lang="en-US" sz="1200" spc="150" baseline="30000" dirty="0">
                <a:latin typeface="Arial Narrow"/>
                <a:cs typeface="Arial Narrow"/>
              </a:rPr>
              <a:t>North Carolina State University © </a:t>
            </a:r>
            <a:r>
              <a:rPr lang="en-US" sz="1200" spc="150" baseline="30000" dirty="0" smtClean="0">
                <a:latin typeface="Arial Narrow"/>
                <a:cs typeface="Arial Narrow"/>
              </a:rPr>
              <a:t>2014</a:t>
            </a:r>
            <a:endParaRPr lang="en-US" sz="1200" spc="150" baseline="30000" dirty="0">
              <a:latin typeface="Arial Narrow"/>
              <a:cs typeface="Arial Narrow"/>
            </a:endParaRPr>
          </a:p>
        </p:txBody>
      </p:sp>
      <p:pic>
        <p:nvPicPr>
          <p:cNvPr id="26" name="Picture 25" descr="ncstate-brick-2x2-blk_OT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" y="274643"/>
            <a:ext cx="5813777" cy="73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00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215156" y="621344"/>
            <a:ext cx="6849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30" dirty="0" smtClean="0">
                <a:solidFill>
                  <a:schemeClr val="bg1"/>
                </a:solidFill>
                <a:latin typeface="Arial Narrow"/>
                <a:cs typeface="Arial Narrow"/>
              </a:rPr>
              <a:t>Public Disclosure Issues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12888" y="6505837"/>
            <a:ext cx="3383173" cy="276999"/>
          </a:xfrm>
          <a:prstGeom prst="rect">
            <a:avLst/>
          </a:prstGeom>
          <a:solidFill>
            <a:srgbClr val="FFFFFF">
              <a:alpha val="76078"/>
            </a:srgbClr>
          </a:solidFill>
          <a:effectLst>
            <a:softEdge rad="165100"/>
          </a:effectLst>
        </p:spPr>
        <p:txBody>
          <a:bodyPr wrap="square" rtlCol="0">
            <a:spAutoFit/>
          </a:bodyPr>
          <a:lstStyle/>
          <a:p>
            <a:r>
              <a:rPr lang="en-US" sz="1200" spc="150" baseline="30000" dirty="0">
                <a:latin typeface="Arial Narrow"/>
                <a:cs typeface="Arial Narrow"/>
              </a:rPr>
              <a:t>CONFIDENTIAL</a:t>
            </a:r>
            <a:r>
              <a:rPr lang="en-US" sz="1200" spc="150" dirty="0">
                <a:latin typeface="Arial Narrow"/>
                <a:cs typeface="Arial Narrow"/>
              </a:rPr>
              <a:t> </a:t>
            </a:r>
            <a:r>
              <a:rPr lang="en-US" sz="1200" spc="150" baseline="30000" dirty="0">
                <a:latin typeface="Arial Narrow"/>
                <a:cs typeface="Arial Narrow"/>
              </a:rPr>
              <a:t>North Carolina State University © 2014</a:t>
            </a:r>
          </a:p>
        </p:txBody>
      </p:sp>
      <p:sp>
        <p:nvSpPr>
          <p:cNvPr id="5" name="Content Placeholder 27"/>
          <p:cNvSpPr>
            <a:spLocks noGrp="1"/>
          </p:cNvSpPr>
          <p:nvPr>
            <p:ph idx="1"/>
          </p:nvPr>
        </p:nvSpPr>
        <p:spPr>
          <a:xfrm>
            <a:off x="667006" y="1892596"/>
            <a:ext cx="7945868" cy="4382548"/>
          </a:xfrm>
        </p:spPr>
        <p:txBody>
          <a:bodyPr>
            <a:normAutofit/>
          </a:bodyPr>
          <a:lstStyle/>
          <a:p>
            <a:pPr>
              <a:buClr>
                <a:schemeClr val="accent2"/>
              </a:buClr>
              <a:buFont typeface="Wingdings 2" pitchFamily="18" charset="2"/>
              <a:buChar char="¦"/>
            </a:pPr>
            <a:r>
              <a:rPr lang="en-US" sz="2000" dirty="0" smtClean="0">
                <a:latin typeface="Arial Narrow" pitchFamily="34" charset="0"/>
              </a:rPr>
              <a:t>A paper is being submitted for RTAS conference. The acceptance notification is due on December 13th, 2014.</a:t>
            </a:r>
          </a:p>
        </p:txBody>
      </p:sp>
    </p:spTree>
    <p:extLst>
      <p:ext uri="{BB962C8B-B14F-4D97-AF65-F5344CB8AC3E}">
        <p14:creationId xmlns:p14="http://schemas.microsoft.com/office/powerpoint/2010/main" val="191700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15156" y="621344"/>
            <a:ext cx="6849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30" dirty="0" smtClean="0">
                <a:solidFill>
                  <a:schemeClr val="bg1"/>
                </a:solidFill>
                <a:latin typeface="Arial Narrow"/>
                <a:cs typeface="Arial Narrow"/>
              </a:rPr>
              <a:t>Funding/MTA Issues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12888" y="6505837"/>
            <a:ext cx="3383173" cy="276999"/>
          </a:xfrm>
          <a:prstGeom prst="rect">
            <a:avLst/>
          </a:prstGeom>
          <a:solidFill>
            <a:srgbClr val="FFFFFF">
              <a:alpha val="76078"/>
            </a:srgbClr>
          </a:solidFill>
          <a:effectLst>
            <a:softEdge rad="165100"/>
          </a:effectLst>
        </p:spPr>
        <p:txBody>
          <a:bodyPr wrap="square" rtlCol="0">
            <a:spAutoFit/>
          </a:bodyPr>
          <a:lstStyle/>
          <a:p>
            <a:r>
              <a:rPr lang="en-US" sz="1200" spc="150" baseline="30000" dirty="0">
                <a:latin typeface="Arial Narrow"/>
                <a:cs typeface="Arial Narrow"/>
              </a:rPr>
              <a:t>CONFIDENTIAL</a:t>
            </a:r>
            <a:r>
              <a:rPr lang="en-US" sz="1200" spc="150" dirty="0">
                <a:latin typeface="Arial Narrow"/>
                <a:cs typeface="Arial Narrow"/>
              </a:rPr>
              <a:t> </a:t>
            </a:r>
            <a:r>
              <a:rPr lang="en-US" sz="1200" spc="150" baseline="30000" dirty="0">
                <a:latin typeface="Arial Narrow"/>
                <a:cs typeface="Arial Narrow"/>
              </a:rPr>
              <a:t>North Carolina State University © 2014</a:t>
            </a:r>
          </a:p>
        </p:txBody>
      </p:sp>
      <p:sp>
        <p:nvSpPr>
          <p:cNvPr id="5" name="Content Placeholder 27"/>
          <p:cNvSpPr>
            <a:spLocks noGrp="1"/>
          </p:cNvSpPr>
          <p:nvPr>
            <p:ph idx="1"/>
          </p:nvPr>
        </p:nvSpPr>
        <p:spPr>
          <a:xfrm>
            <a:off x="708031" y="1953250"/>
            <a:ext cx="7585364" cy="4353791"/>
          </a:xfrm>
        </p:spPr>
        <p:txBody>
          <a:bodyPr>
            <a:normAutofit/>
          </a:bodyPr>
          <a:lstStyle/>
          <a:p>
            <a:pPr>
              <a:buClr>
                <a:schemeClr val="accent2"/>
              </a:buClr>
              <a:buFont typeface="Wingdings 2" pitchFamily="18" charset="2"/>
              <a:buChar char="¦"/>
            </a:pPr>
            <a:r>
              <a:rPr lang="en-US" sz="2000" dirty="0" smtClean="0">
                <a:latin typeface="Arial Narrow" pitchFamily="34" charset="0"/>
              </a:rPr>
              <a:t>Gift Funds: Equipment costs paid for by co-inventor, Daniel Moore.</a:t>
            </a:r>
            <a:endParaRPr lang="en-US" sz="20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79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212888" y="6505837"/>
            <a:ext cx="3383173" cy="276999"/>
          </a:xfrm>
          <a:prstGeom prst="rect">
            <a:avLst/>
          </a:prstGeom>
          <a:solidFill>
            <a:srgbClr val="FFFFFF">
              <a:alpha val="76078"/>
            </a:srgbClr>
          </a:solidFill>
          <a:effectLst>
            <a:softEdge rad="165100"/>
          </a:effectLst>
        </p:spPr>
        <p:txBody>
          <a:bodyPr wrap="square" rtlCol="0">
            <a:spAutoFit/>
          </a:bodyPr>
          <a:lstStyle/>
          <a:p>
            <a:r>
              <a:rPr lang="en-US" sz="1200" spc="150" baseline="30000" dirty="0">
                <a:latin typeface="Arial Narrow"/>
                <a:cs typeface="Arial Narrow"/>
              </a:rPr>
              <a:t>CONFIDENTIAL</a:t>
            </a:r>
            <a:r>
              <a:rPr lang="en-US" sz="1200" spc="150" dirty="0">
                <a:latin typeface="Arial Narrow"/>
                <a:cs typeface="Arial Narrow"/>
              </a:rPr>
              <a:t> </a:t>
            </a:r>
            <a:r>
              <a:rPr lang="en-US" sz="1200" spc="150" baseline="30000" dirty="0">
                <a:latin typeface="Arial Narrow"/>
                <a:cs typeface="Arial Narrow"/>
              </a:rPr>
              <a:t>North Carolina State University © 2014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15156" y="621344"/>
            <a:ext cx="6849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30" dirty="0" smtClean="0">
                <a:solidFill>
                  <a:schemeClr val="bg1"/>
                </a:solidFill>
                <a:latin typeface="Arial Narrow"/>
                <a:cs typeface="Arial Narrow"/>
              </a:rPr>
              <a:t>Prior Art Search</a:t>
            </a:r>
          </a:p>
        </p:txBody>
      </p:sp>
      <p:sp>
        <p:nvSpPr>
          <p:cNvPr id="5" name="Content Placeholder 27"/>
          <p:cNvSpPr>
            <a:spLocks noGrp="1"/>
          </p:cNvSpPr>
          <p:nvPr>
            <p:ph idx="1"/>
          </p:nvPr>
        </p:nvSpPr>
        <p:spPr>
          <a:xfrm>
            <a:off x="712381" y="1878822"/>
            <a:ext cx="7474689" cy="1224598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accent2"/>
              </a:buClr>
              <a:buFont typeface="Wingdings 2" pitchFamily="18" charset="2"/>
              <a:buChar char="¦"/>
            </a:pPr>
            <a:r>
              <a:rPr lang="en-US" sz="2000" dirty="0" smtClean="0">
                <a:latin typeface="Arial Narrow" pitchFamily="34" charset="0"/>
                <a:cs typeface="Arial Narrow"/>
              </a:rPr>
              <a:t>Keywords: Power management techniques for embedded systems, Peripheral devices power management techniques, Peripheral Power profile + Device Drivers.</a:t>
            </a:r>
          </a:p>
          <a:p>
            <a:pPr>
              <a:buClr>
                <a:schemeClr val="accent2"/>
              </a:buClr>
              <a:buFont typeface="Wingdings 2" pitchFamily="18" charset="2"/>
              <a:buChar char="¦"/>
            </a:pPr>
            <a:r>
              <a:rPr lang="en-US" sz="2000" dirty="0" smtClean="0">
                <a:latin typeface="Arial Narrow" pitchFamily="34" charset="0"/>
              </a:rPr>
              <a:t>Relevant patents/patent applications:</a:t>
            </a:r>
          </a:p>
        </p:txBody>
      </p:sp>
      <p:pic>
        <p:nvPicPr>
          <p:cNvPr id="6" name="Picture 5"/>
          <p:cNvPicPr/>
          <p:nvPr/>
        </p:nvPicPr>
        <p:blipFill rotWithShape="1">
          <a:blip r:embed="rId4"/>
          <a:srcRect t="19631" r="59776" b="44311"/>
          <a:stretch/>
        </p:blipFill>
        <p:spPr bwMode="auto">
          <a:xfrm>
            <a:off x="841274" y="3103420"/>
            <a:ext cx="7597332" cy="34024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2977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34" r="47326" b="24823"/>
          <a:stretch/>
        </p:blipFill>
        <p:spPr bwMode="auto">
          <a:xfrm>
            <a:off x="255181" y="1855380"/>
            <a:ext cx="8155172" cy="489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212888" y="6505837"/>
            <a:ext cx="3383173" cy="276999"/>
          </a:xfrm>
          <a:prstGeom prst="rect">
            <a:avLst/>
          </a:prstGeom>
          <a:solidFill>
            <a:srgbClr val="FFFFFF">
              <a:alpha val="76078"/>
            </a:srgbClr>
          </a:solidFill>
          <a:effectLst>
            <a:softEdge rad="165100"/>
          </a:effectLst>
        </p:spPr>
        <p:txBody>
          <a:bodyPr wrap="square" rtlCol="0">
            <a:spAutoFit/>
          </a:bodyPr>
          <a:lstStyle/>
          <a:p>
            <a:r>
              <a:rPr lang="en-US" sz="1200" spc="150" baseline="30000" dirty="0">
                <a:latin typeface="Arial Narrow"/>
                <a:cs typeface="Arial Narrow"/>
              </a:rPr>
              <a:t>CONFIDENTIAL</a:t>
            </a:r>
            <a:r>
              <a:rPr lang="en-US" sz="1200" spc="150" dirty="0">
                <a:latin typeface="Arial Narrow"/>
                <a:cs typeface="Arial Narrow"/>
              </a:rPr>
              <a:t> </a:t>
            </a:r>
            <a:r>
              <a:rPr lang="en-US" sz="1200" spc="150" baseline="30000" dirty="0">
                <a:latin typeface="Arial Narrow"/>
                <a:cs typeface="Arial Narrow"/>
              </a:rPr>
              <a:t>North Carolina State University © 2014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15156" y="621344"/>
            <a:ext cx="6849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30" dirty="0" smtClean="0">
                <a:solidFill>
                  <a:schemeClr val="bg1"/>
                </a:solidFill>
                <a:latin typeface="Arial Narrow"/>
                <a:cs typeface="Arial Narrow"/>
              </a:rPr>
              <a:t>Prior Art Search</a:t>
            </a:r>
          </a:p>
        </p:txBody>
      </p:sp>
    </p:spTree>
    <p:extLst>
      <p:ext uri="{BB962C8B-B14F-4D97-AF65-F5344CB8AC3E}">
        <p14:creationId xmlns:p14="http://schemas.microsoft.com/office/powerpoint/2010/main" val="139977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7"/>
          <p:cNvSpPr>
            <a:spLocks noGrp="1"/>
          </p:cNvSpPr>
          <p:nvPr>
            <p:ph idx="1"/>
          </p:nvPr>
        </p:nvSpPr>
        <p:spPr>
          <a:xfrm>
            <a:off x="1101436" y="1963882"/>
            <a:ext cx="7585364" cy="4353791"/>
          </a:xfrm>
        </p:spPr>
        <p:txBody>
          <a:bodyPr>
            <a:normAutofit/>
          </a:bodyPr>
          <a:lstStyle/>
          <a:p>
            <a:pPr lvl="1">
              <a:buClr>
                <a:schemeClr val="accent2"/>
              </a:buClr>
              <a:buFont typeface="Wingdings 2" pitchFamily="18" charset="2"/>
              <a:buChar char="¦"/>
            </a:pPr>
            <a:endParaRPr lang="en-US" sz="2000" dirty="0" smtClean="0">
              <a:latin typeface="Arial Narrow" pitchFamily="34" charset="0"/>
              <a:cs typeface="Arial Narrow"/>
            </a:endParaRPr>
          </a:p>
          <a:p>
            <a:pPr lvl="1">
              <a:buClr>
                <a:schemeClr val="accent2"/>
              </a:buClr>
              <a:buFont typeface="Wingdings 2" pitchFamily="18" charset="2"/>
              <a:buChar char="¦"/>
            </a:pPr>
            <a:endParaRPr lang="en-US" sz="2000" dirty="0">
              <a:latin typeface="Arial Narrow" pitchFamily="34" charset="0"/>
              <a:cs typeface="Arial Narrow"/>
            </a:endParaRPr>
          </a:p>
          <a:p>
            <a:pPr lvl="1">
              <a:buClr>
                <a:schemeClr val="accent2"/>
              </a:buClr>
              <a:buFont typeface="Wingdings 2" pitchFamily="18" charset="2"/>
              <a:buChar char="¦"/>
            </a:pPr>
            <a:endParaRPr lang="en-US" sz="2000" dirty="0" smtClean="0">
              <a:latin typeface="Arial Narrow" pitchFamily="34" charset="0"/>
              <a:cs typeface="Arial Narrow"/>
            </a:endParaRPr>
          </a:p>
          <a:p>
            <a:pPr lvl="1">
              <a:buClr>
                <a:schemeClr val="accent2"/>
              </a:buClr>
              <a:buFont typeface="Wingdings 2" pitchFamily="18" charset="2"/>
              <a:buChar char="¦"/>
            </a:pPr>
            <a:endParaRPr lang="en-US" sz="2000" dirty="0">
              <a:latin typeface="Arial Narrow" pitchFamily="34" charset="0"/>
              <a:cs typeface="Arial Narrow"/>
            </a:endParaRPr>
          </a:p>
          <a:p>
            <a:pPr marL="457200" lvl="1" indent="0">
              <a:buClr>
                <a:schemeClr val="accent2"/>
              </a:buClr>
              <a:buNone/>
            </a:pPr>
            <a:endParaRPr lang="en-US" sz="2000" dirty="0" smtClean="0">
              <a:latin typeface="Arial Narrow" pitchFamily="34" charset="0"/>
              <a:cs typeface="Arial Narrow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2888" y="6505837"/>
            <a:ext cx="3383173" cy="276999"/>
          </a:xfrm>
          <a:prstGeom prst="rect">
            <a:avLst/>
          </a:prstGeom>
          <a:solidFill>
            <a:srgbClr val="FFFFFF">
              <a:alpha val="76078"/>
            </a:srgbClr>
          </a:solidFill>
          <a:effectLst>
            <a:softEdge rad="165100"/>
          </a:effectLst>
        </p:spPr>
        <p:txBody>
          <a:bodyPr wrap="square" rtlCol="0">
            <a:spAutoFit/>
          </a:bodyPr>
          <a:lstStyle/>
          <a:p>
            <a:r>
              <a:rPr lang="en-US" sz="1200" spc="150" baseline="30000" dirty="0">
                <a:latin typeface="Arial Narrow"/>
                <a:cs typeface="Arial Narrow"/>
              </a:rPr>
              <a:t>CONFIDENTIAL</a:t>
            </a:r>
            <a:r>
              <a:rPr lang="en-US" sz="1200" spc="150" dirty="0">
                <a:latin typeface="Arial Narrow"/>
                <a:cs typeface="Arial Narrow"/>
              </a:rPr>
              <a:t> </a:t>
            </a:r>
            <a:r>
              <a:rPr lang="en-US" sz="1200" spc="150" baseline="30000" dirty="0">
                <a:latin typeface="Arial Narrow"/>
                <a:cs typeface="Arial Narrow"/>
              </a:rPr>
              <a:t>North Carolina State University © 2014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15156" y="621344"/>
            <a:ext cx="6849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30" dirty="0" smtClean="0">
                <a:solidFill>
                  <a:schemeClr val="bg1"/>
                </a:solidFill>
                <a:latin typeface="Arial Narrow"/>
                <a:cs typeface="Arial Narrow"/>
              </a:rPr>
              <a:t>Technology Development</a:t>
            </a:r>
          </a:p>
        </p:txBody>
      </p:sp>
      <p:sp>
        <p:nvSpPr>
          <p:cNvPr id="5" name="Content Placeholder 27"/>
          <p:cNvSpPr txBox="1">
            <a:spLocks/>
          </p:cNvSpPr>
          <p:nvPr/>
        </p:nvSpPr>
        <p:spPr>
          <a:xfrm>
            <a:off x="602708" y="1999322"/>
            <a:ext cx="8084092" cy="4353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  <a:buFont typeface="Wingdings 2" pitchFamily="18" charset="2"/>
              <a:buChar char="¦"/>
            </a:pPr>
            <a:r>
              <a:rPr lang="en-US" sz="2000" dirty="0" smtClean="0">
                <a:latin typeface="Arial Narrow" pitchFamily="34" charset="0"/>
                <a:cs typeface="Arial Narrow"/>
              </a:rPr>
              <a:t>The </a:t>
            </a:r>
            <a:r>
              <a:rPr lang="en-US" sz="2000" dirty="0">
                <a:latin typeface="Arial Narrow" pitchFamily="34" charset="0"/>
                <a:cs typeface="Arial Narrow"/>
              </a:rPr>
              <a:t>method can be achieved today with off-the-shelf parts. A </a:t>
            </a:r>
            <a:r>
              <a:rPr lang="en-US" sz="2000" dirty="0" smtClean="0">
                <a:latin typeface="Arial Narrow" pitchFamily="34" charset="0"/>
                <a:cs typeface="Arial Narrow"/>
              </a:rPr>
              <a:t>System-on-Chip (</a:t>
            </a:r>
            <a:r>
              <a:rPr lang="en-US" sz="2000" dirty="0" err="1" smtClean="0">
                <a:latin typeface="Arial Narrow" pitchFamily="34" charset="0"/>
                <a:cs typeface="Arial Narrow"/>
              </a:rPr>
              <a:t>SoC</a:t>
            </a:r>
            <a:r>
              <a:rPr lang="en-US" sz="2000" dirty="0" smtClean="0">
                <a:latin typeface="Arial Narrow" pitchFamily="34" charset="0"/>
                <a:cs typeface="Arial Narrow"/>
              </a:rPr>
              <a:t>) </a:t>
            </a:r>
            <a:r>
              <a:rPr lang="en-US" sz="2000" dirty="0">
                <a:latin typeface="Arial Narrow" pitchFamily="34" charset="0"/>
                <a:cs typeface="Arial Narrow"/>
              </a:rPr>
              <a:t>or module could be developed that would </a:t>
            </a:r>
            <a:r>
              <a:rPr lang="en-US" sz="2000" dirty="0" smtClean="0">
                <a:latin typeface="Arial Narrow" pitchFamily="34" charset="0"/>
                <a:cs typeface="Arial Narrow"/>
              </a:rPr>
              <a:t>optimize board-space </a:t>
            </a:r>
            <a:r>
              <a:rPr lang="en-US" sz="2000" dirty="0">
                <a:latin typeface="Arial Narrow" pitchFamily="34" charset="0"/>
                <a:cs typeface="Arial Narrow"/>
              </a:rPr>
              <a:t>considerations. </a:t>
            </a:r>
            <a:endParaRPr lang="en-US" sz="2000" dirty="0" smtClean="0">
              <a:latin typeface="Arial Narrow" pitchFamily="34" charset="0"/>
              <a:cs typeface="Arial Narrow"/>
            </a:endParaRPr>
          </a:p>
          <a:p>
            <a:pPr>
              <a:buClr>
                <a:schemeClr val="accent2"/>
              </a:buClr>
              <a:buFont typeface="Wingdings 2" pitchFamily="18" charset="2"/>
              <a:buChar char="¦"/>
            </a:pPr>
            <a:r>
              <a:rPr lang="en-US" sz="2000" dirty="0" smtClean="0">
                <a:latin typeface="Arial Narrow" pitchFamily="34" charset="0"/>
                <a:cs typeface="Arial Narrow"/>
              </a:rPr>
              <a:t>The </a:t>
            </a:r>
            <a:r>
              <a:rPr lang="en-US" sz="2000" dirty="0">
                <a:latin typeface="Arial Narrow" pitchFamily="34" charset="0"/>
                <a:cs typeface="Arial Narrow"/>
              </a:rPr>
              <a:t>module would take 6 months, the </a:t>
            </a:r>
            <a:r>
              <a:rPr lang="en-US" sz="2000" dirty="0" err="1">
                <a:latin typeface="Arial Narrow" pitchFamily="34" charset="0"/>
                <a:cs typeface="Arial Narrow"/>
              </a:rPr>
              <a:t>SoC</a:t>
            </a:r>
            <a:r>
              <a:rPr lang="en-US" sz="2000" dirty="0">
                <a:latin typeface="Arial Narrow" pitchFamily="34" charset="0"/>
                <a:cs typeface="Arial Narrow"/>
              </a:rPr>
              <a:t> would take 1 </a:t>
            </a:r>
            <a:r>
              <a:rPr lang="en-US" sz="2000" dirty="0" smtClean="0">
                <a:latin typeface="Arial Narrow" pitchFamily="34" charset="0"/>
                <a:cs typeface="Arial Narrow"/>
              </a:rPr>
              <a:t>year</a:t>
            </a:r>
            <a:r>
              <a:rPr lang="en-US" sz="2000" dirty="0">
                <a:latin typeface="Arial Narrow" pitchFamily="34" charset="0"/>
                <a:cs typeface="Arial Narrow"/>
              </a:rPr>
              <a:t>.</a:t>
            </a:r>
            <a:endParaRPr lang="en-US" sz="2000" dirty="0" smtClean="0">
              <a:latin typeface="Arial Narrow" pitchFamily="34" charset="0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22977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7"/>
          <p:cNvSpPr>
            <a:spLocks noGrp="1"/>
          </p:cNvSpPr>
          <p:nvPr>
            <p:ph idx="1"/>
          </p:nvPr>
        </p:nvSpPr>
        <p:spPr>
          <a:xfrm>
            <a:off x="560178" y="1978058"/>
            <a:ext cx="8052193" cy="4353791"/>
          </a:xfrm>
        </p:spPr>
        <p:txBody>
          <a:bodyPr>
            <a:normAutofit/>
          </a:bodyPr>
          <a:lstStyle/>
          <a:p>
            <a:pPr marL="457200" lvl="1">
              <a:buClr>
                <a:schemeClr val="accent2"/>
              </a:buClr>
              <a:buFont typeface="Wingdings 2" pitchFamily="18" charset="2"/>
              <a:buChar char="¦"/>
            </a:pPr>
            <a:r>
              <a:rPr lang="en-US" sz="2000" dirty="0" smtClean="0">
                <a:latin typeface="Arial Narrow" pitchFamily="34" charset="0"/>
                <a:cs typeface="Arial Narrow"/>
              </a:rPr>
              <a:t>Microprocessor</a:t>
            </a:r>
            <a:r>
              <a:rPr lang="en-US" sz="2000" dirty="0" smtClean="0">
                <a:latin typeface="Arial Narrow" panose="020B0606020202030204" pitchFamily="34" charset="0"/>
              </a:rPr>
              <a:t>, </a:t>
            </a:r>
            <a:r>
              <a:rPr lang="en-US" sz="2000" dirty="0">
                <a:latin typeface="Arial Narrow" panose="020B0606020202030204" pitchFamily="34" charset="0"/>
              </a:rPr>
              <a:t>GPU, and Peripherals Market is expected to grow at a CAGR of 7.49% from 2014 to 2020, and reach $128 billion in 2020.</a:t>
            </a:r>
          </a:p>
          <a:p>
            <a:pPr lvl="1">
              <a:buClr>
                <a:schemeClr val="accent2"/>
              </a:buClr>
              <a:buFont typeface="Wingdings 2" pitchFamily="18" charset="2"/>
              <a:buChar char="¦"/>
            </a:pPr>
            <a:endParaRPr lang="en-US" sz="2000" dirty="0">
              <a:latin typeface="Arial Narrow" pitchFamily="34" charset="0"/>
              <a:cs typeface="Arial Narrow"/>
            </a:endParaRPr>
          </a:p>
          <a:p>
            <a:pPr marL="457200" lvl="1" indent="0">
              <a:buClr>
                <a:schemeClr val="accent2"/>
              </a:buClr>
              <a:buNone/>
            </a:pPr>
            <a:endParaRPr lang="en-US" sz="2000" dirty="0" smtClean="0">
              <a:latin typeface="Arial Narrow" pitchFamily="34" charset="0"/>
              <a:cs typeface="Arial Narrow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2888" y="6505837"/>
            <a:ext cx="3383173" cy="276999"/>
          </a:xfrm>
          <a:prstGeom prst="rect">
            <a:avLst/>
          </a:prstGeom>
          <a:solidFill>
            <a:srgbClr val="FFFFFF">
              <a:alpha val="76078"/>
            </a:srgbClr>
          </a:solidFill>
          <a:effectLst>
            <a:softEdge rad="165100"/>
          </a:effectLst>
        </p:spPr>
        <p:txBody>
          <a:bodyPr wrap="square" rtlCol="0">
            <a:spAutoFit/>
          </a:bodyPr>
          <a:lstStyle/>
          <a:p>
            <a:r>
              <a:rPr lang="en-US" sz="1200" spc="150" baseline="30000" dirty="0">
                <a:latin typeface="Arial Narrow"/>
                <a:cs typeface="Arial Narrow"/>
              </a:rPr>
              <a:t>CONFIDENTIAL</a:t>
            </a:r>
            <a:r>
              <a:rPr lang="en-US" sz="1200" spc="150" dirty="0">
                <a:latin typeface="Arial Narrow"/>
                <a:cs typeface="Arial Narrow"/>
              </a:rPr>
              <a:t> </a:t>
            </a:r>
            <a:r>
              <a:rPr lang="en-US" sz="1200" spc="150" baseline="30000" dirty="0">
                <a:latin typeface="Arial Narrow"/>
                <a:cs typeface="Arial Narrow"/>
              </a:rPr>
              <a:t>North Carolina State University © 2014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15156" y="621344"/>
            <a:ext cx="6849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30" dirty="0" smtClean="0">
                <a:solidFill>
                  <a:prstClr val="white"/>
                </a:solidFill>
                <a:latin typeface="Arial Narrow"/>
                <a:cs typeface="Arial Narrow"/>
              </a:rPr>
              <a:t>Market Information</a:t>
            </a:r>
          </a:p>
        </p:txBody>
      </p:sp>
      <p:sp>
        <p:nvSpPr>
          <p:cNvPr id="5" name="Content Placeholder 27"/>
          <p:cNvSpPr txBox="1">
            <a:spLocks/>
          </p:cNvSpPr>
          <p:nvPr/>
        </p:nvSpPr>
        <p:spPr>
          <a:xfrm>
            <a:off x="847258" y="1978059"/>
            <a:ext cx="7585364" cy="4353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2"/>
              </a:buClr>
              <a:buNone/>
            </a:pPr>
            <a:endParaRPr lang="en-US" sz="2000" dirty="0">
              <a:latin typeface="Arial Narrow" pitchFamily="34" charset="0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62583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7"/>
          <p:cNvSpPr>
            <a:spLocks noGrp="1"/>
          </p:cNvSpPr>
          <p:nvPr>
            <p:ph idx="1"/>
          </p:nvPr>
        </p:nvSpPr>
        <p:spPr>
          <a:xfrm>
            <a:off x="1101436" y="1963882"/>
            <a:ext cx="7585364" cy="4353791"/>
          </a:xfrm>
        </p:spPr>
        <p:txBody>
          <a:bodyPr>
            <a:normAutofit/>
          </a:bodyPr>
          <a:lstStyle/>
          <a:p>
            <a:pPr lvl="1">
              <a:buClr>
                <a:schemeClr val="accent2"/>
              </a:buClr>
              <a:buFont typeface="Wingdings 2" pitchFamily="18" charset="2"/>
              <a:buChar char="¦"/>
            </a:pPr>
            <a:endParaRPr lang="en-US" sz="2000" dirty="0" smtClean="0">
              <a:latin typeface="Arial Narrow" pitchFamily="34" charset="0"/>
              <a:cs typeface="Arial Narrow"/>
            </a:endParaRPr>
          </a:p>
          <a:p>
            <a:pPr lvl="1">
              <a:buClr>
                <a:schemeClr val="accent2"/>
              </a:buClr>
              <a:buFont typeface="Wingdings 2" pitchFamily="18" charset="2"/>
              <a:buChar char="¦"/>
            </a:pPr>
            <a:endParaRPr lang="en-US" sz="2000" dirty="0">
              <a:latin typeface="Arial Narrow" pitchFamily="34" charset="0"/>
              <a:cs typeface="Arial Narrow"/>
            </a:endParaRPr>
          </a:p>
          <a:p>
            <a:pPr lvl="1">
              <a:buClr>
                <a:schemeClr val="accent2"/>
              </a:buClr>
              <a:buFont typeface="Wingdings 2" pitchFamily="18" charset="2"/>
              <a:buChar char="¦"/>
            </a:pPr>
            <a:endParaRPr lang="en-US" sz="2000" dirty="0" smtClean="0">
              <a:latin typeface="Arial Narrow" pitchFamily="34" charset="0"/>
              <a:cs typeface="Arial Narrow"/>
            </a:endParaRPr>
          </a:p>
          <a:p>
            <a:pPr lvl="1">
              <a:buClr>
                <a:schemeClr val="accent2"/>
              </a:buClr>
              <a:buFont typeface="Wingdings 2" pitchFamily="18" charset="2"/>
              <a:buChar char="¦"/>
            </a:pPr>
            <a:endParaRPr lang="en-US" sz="2000" dirty="0">
              <a:latin typeface="Arial Narrow" pitchFamily="34" charset="0"/>
              <a:cs typeface="Arial Narrow"/>
            </a:endParaRPr>
          </a:p>
          <a:p>
            <a:pPr marL="457200" lvl="1" indent="0">
              <a:buClr>
                <a:schemeClr val="accent2"/>
              </a:buClr>
              <a:buNone/>
            </a:pPr>
            <a:endParaRPr lang="en-US" sz="2000" dirty="0" smtClean="0">
              <a:latin typeface="Arial Narrow" pitchFamily="34" charset="0"/>
              <a:cs typeface="Arial Narrow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2888" y="6505837"/>
            <a:ext cx="3383173" cy="276999"/>
          </a:xfrm>
          <a:prstGeom prst="rect">
            <a:avLst/>
          </a:prstGeom>
          <a:solidFill>
            <a:srgbClr val="FFFFFF">
              <a:alpha val="76078"/>
            </a:srgbClr>
          </a:solidFill>
          <a:effectLst>
            <a:softEdge rad="165100"/>
          </a:effectLst>
        </p:spPr>
        <p:txBody>
          <a:bodyPr wrap="square" rtlCol="0">
            <a:spAutoFit/>
          </a:bodyPr>
          <a:lstStyle/>
          <a:p>
            <a:r>
              <a:rPr lang="en-US" sz="1200" spc="150" baseline="30000" dirty="0">
                <a:latin typeface="Arial Narrow"/>
                <a:cs typeface="Arial Narrow"/>
              </a:rPr>
              <a:t>CONFIDENTIAL</a:t>
            </a:r>
            <a:r>
              <a:rPr lang="en-US" sz="1200" spc="150" dirty="0">
                <a:latin typeface="Arial Narrow"/>
                <a:cs typeface="Arial Narrow"/>
              </a:rPr>
              <a:t> </a:t>
            </a:r>
            <a:r>
              <a:rPr lang="en-US" sz="1200" spc="150" baseline="30000" dirty="0">
                <a:latin typeface="Arial Narrow"/>
                <a:cs typeface="Arial Narrow"/>
              </a:rPr>
              <a:t>North Carolina State University © 2014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15156" y="621344"/>
            <a:ext cx="6849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30" dirty="0" smtClean="0">
                <a:solidFill>
                  <a:prstClr val="white"/>
                </a:solidFill>
                <a:latin typeface="Arial Narrow"/>
                <a:cs typeface="Arial Narrow"/>
              </a:rPr>
              <a:t>Market Information: Potential Licensees</a:t>
            </a:r>
          </a:p>
        </p:txBody>
      </p:sp>
      <p:pic>
        <p:nvPicPr>
          <p:cNvPr id="7" name="Picture 6"/>
          <p:cNvPicPr/>
          <p:nvPr/>
        </p:nvPicPr>
        <p:blipFill rotWithShape="1">
          <a:blip r:embed="rId4"/>
          <a:srcRect l="5289" t="33110" r="68429" b="52304"/>
          <a:stretch/>
        </p:blipFill>
        <p:spPr bwMode="auto">
          <a:xfrm>
            <a:off x="1270104" y="2105247"/>
            <a:ext cx="6159597" cy="22434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8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85" t="21635" r="54488" b="65144"/>
          <a:stretch>
            <a:fillRect/>
          </a:stretch>
        </p:blipFill>
        <p:spPr bwMode="auto">
          <a:xfrm>
            <a:off x="7445578" y="4852987"/>
            <a:ext cx="10953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62" t="22037" r="54646" b="62338"/>
          <a:stretch>
            <a:fillRect/>
          </a:stretch>
        </p:blipFill>
        <p:spPr bwMode="auto">
          <a:xfrm>
            <a:off x="2777535" y="4864948"/>
            <a:ext cx="107632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42" t="21234" r="54167" b="70354"/>
          <a:stretch>
            <a:fillRect/>
          </a:stretch>
        </p:blipFill>
        <p:spPr bwMode="auto">
          <a:xfrm>
            <a:off x="4596061" y="4505324"/>
            <a:ext cx="23145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04" t="20433" r="54646" b="71153"/>
          <a:stretch>
            <a:fillRect/>
          </a:stretch>
        </p:blipFill>
        <p:spPr bwMode="auto">
          <a:xfrm>
            <a:off x="365163" y="4505325"/>
            <a:ext cx="169545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0" y="26860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0" y="412011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83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1479" y="434126"/>
            <a:ext cx="2902688" cy="11430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Executive Summary</a:t>
            </a:r>
            <a:endParaRPr lang="en-US" sz="28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995" y="2365634"/>
            <a:ext cx="8229600" cy="4047608"/>
          </a:xfrm>
        </p:spPr>
        <p:txBody>
          <a:bodyPr/>
          <a:lstStyle/>
          <a:p>
            <a:pPr>
              <a:buClr>
                <a:schemeClr val="accent2"/>
              </a:buClr>
              <a:buFont typeface="Wingdings 2" pitchFamily="18" charset="2"/>
              <a:buChar char="¦"/>
              <a:defRPr/>
            </a:pPr>
            <a:r>
              <a:rPr lang="en-US" sz="2000" dirty="0" smtClean="0">
                <a:latin typeface="Arial Narrow" pitchFamily="34" charset="0"/>
              </a:rPr>
              <a:t>This invention </a:t>
            </a:r>
            <a:r>
              <a:rPr lang="en-US" sz="2000" dirty="0">
                <a:latin typeface="Arial Narrow" pitchFamily="34" charset="0"/>
              </a:rPr>
              <a:t>is designed to have minimal impact on CPU utilization through the use of peripheral power profiles (PPP) which designate an ideal voltage on a per-state basis. </a:t>
            </a:r>
          </a:p>
          <a:p>
            <a:pPr>
              <a:buClr>
                <a:schemeClr val="accent2"/>
              </a:buClr>
              <a:buFont typeface="Wingdings 2" pitchFamily="18" charset="2"/>
              <a:buChar char="¦"/>
              <a:defRPr/>
            </a:pPr>
            <a:r>
              <a:rPr lang="en-US" sz="2000" dirty="0" smtClean="0">
                <a:latin typeface="Arial Narrow" pitchFamily="34" charset="0"/>
              </a:rPr>
              <a:t> This method </a:t>
            </a:r>
            <a:r>
              <a:rPr lang="en-US" sz="2000" dirty="0">
                <a:latin typeface="Arial Narrow" pitchFamily="34" charset="0"/>
              </a:rPr>
              <a:t>is demonstrated on common peripherals and have found energy savings of up to 40</a:t>
            </a:r>
            <a:r>
              <a:rPr lang="en-US" sz="2000" dirty="0" smtClean="0">
                <a:latin typeface="Arial Narrow" pitchFamily="34" charset="0"/>
              </a:rPr>
              <a:t>%.</a:t>
            </a:r>
          </a:p>
          <a:p>
            <a:pPr>
              <a:buClr>
                <a:schemeClr val="accent2"/>
              </a:buClr>
              <a:buFont typeface="Wingdings 2" pitchFamily="18" charset="2"/>
              <a:buChar char="¦"/>
              <a:defRPr/>
            </a:pPr>
            <a:r>
              <a:rPr lang="en-US" sz="2000" dirty="0">
                <a:latin typeface="Arial Narrow" pitchFamily="34" charset="0"/>
              </a:rPr>
              <a:t>The method is applicable </a:t>
            </a:r>
            <a:r>
              <a:rPr lang="en-US" sz="2000" dirty="0" smtClean="0">
                <a:latin typeface="Arial Narrow" pitchFamily="34" charset="0"/>
              </a:rPr>
              <a:t>immediately with off-the-shelf parts, but will require the addition of a separate power supply for peripheral devices.</a:t>
            </a:r>
          </a:p>
          <a:p>
            <a:pPr>
              <a:buClr>
                <a:schemeClr val="accent2"/>
              </a:buClr>
              <a:buFont typeface="Wingdings 2" pitchFamily="18" charset="2"/>
              <a:buChar char="¦"/>
              <a:defRPr/>
            </a:pPr>
            <a:r>
              <a:rPr lang="en-US" sz="2000" dirty="0" smtClean="0">
                <a:latin typeface="Arial Narrow" pitchFamily="34" charset="0"/>
              </a:rPr>
              <a:t>Some concerns about prior art.</a:t>
            </a:r>
            <a:endParaRPr lang="en-US" sz="2000" dirty="0">
              <a:latin typeface="Arial Narrow" pitchFamily="34" charset="0"/>
            </a:endParaRPr>
          </a:p>
          <a:p>
            <a:pPr>
              <a:buClr>
                <a:schemeClr val="accent2"/>
              </a:buClr>
              <a:buFont typeface="Wingdings 2" pitchFamily="18" charset="2"/>
              <a:buChar char="¦"/>
              <a:defRPr/>
            </a:pPr>
            <a:endParaRPr lang="en-US" sz="2000" dirty="0">
              <a:latin typeface="Arial Narrow" pitchFamily="34" charset="0"/>
            </a:endParaRPr>
          </a:p>
          <a:p>
            <a:pPr>
              <a:buClr>
                <a:schemeClr val="accent2"/>
              </a:buClr>
              <a:buFont typeface="Wingdings 2" pitchFamily="18" charset="2"/>
              <a:buChar char="¦"/>
              <a:defRPr/>
            </a:pPr>
            <a:r>
              <a:rPr lang="en-US" sz="2000" dirty="0" smtClean="0">
                <a:latin typeface="Arial Narrow" pitchFamily="34" charset="0"/>
              </a:rPr>
              <a:t>Strategy: Accept </a:t>
            </a:r>
            <a:r>
              <a:rPr lang="en-US" sz="2000" dirty="0" smtClean="0">
                <a:latin typeface="Arial Narrow" pitchFamily="34" charset="0"/>
              </a:rPr>
              <a:t>management, engage with </a:t>
            </a:r>
            <a:r>
              <a:rPr lang="en-US" sz="2000" dirty="0" err="1" smtClean="0">
                <a:latin typeface="Arial Narrow" pitchFamily="34" charset="0"/>
              </a:rPr>
              <a:t>Elster</a:t>
            </a:r>
            <a:r>
              <a:rPr lang="en-US" sz="2000" dirty="0" smtClean="0">
                <a:latin typeface="Arial Narrow" pitchFamily="34" charset="0"/>
              </a:rPr>
              <a:t> Group to determine obligations, </a:t>
            </a:r>
            <a:r>
              <a:rPr lang="en-US" sz="2000" dirty="0" smtClean="0">
                <a:latin typeface="Arial Narrow" pitchFamily="34" charset="0"/>
              </a:rPr>
              <a:t>market non-confidentially for three months to gauge industry interest.</a:t>
            </a:r>
            <a:endParaRPr lang="en-US" sz="2000" dirty="0">
              <a:latin typeface="Arial Narrow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606" y="134236"/>
            <a:ext cx="4960532" cy="22313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504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212888" y="6505837"/>
            <a:ext cx="3383173" cy="276999"/>
          </a:xfrm>
          <a:prstGeom prst="rect">
            <a:avLst/>
          </a:prstGeom>
          <a:solidFill>
            <a:srgbClr val="FFFFFF">
              <a:alpha val="76078"/>
            </a:srgbClr>
          </a:solidFill>
          <a:effectLst>
            <a:softEdge rad="165100"/>
          </a:effectLst>
        </p:spPr>
        <p:txBody>
          <a:bodyPr wrap="square" rtlCol="0">
            <a:spAutoFit/>
          </a:bodyPr>
          <a:lstStyle/>
          <a:p>
            <a:r>
              <a:rPr lang="en-US" sz="1200" spc="150" baseline="30000" dirty="0">
                <a:latin typeface="Arial Narrow"/>
                <a:cs typeface="Arial Narrow"/>
              </a:rPr>
              <a:t>CONFIDENTIAL</a:t>
            </a:r>
            <a:r>
              <a:rPr lang="en-US" sz="1200" spc="150" dirty="0">
                <a:latin typeface="Arial Narrow"/>
                <a:cs typeface="Arial Narrow"/>
              </a:rPr>
              <a:t> </a:t>
            </a:r>
            <a:r>
              <a:rPr lang="en-US" sz="1200" spc="150" baseline="30000" dirty="0">
                <a:latin typeface="Arial Narrow"/>
                <a:cs typeface="Arial Narrow"/>
              </a:rPr>
              <a:t>North Carolina State University © 2014</a:t>
            </a:r>
          </a:p>
        </p:txBody>
      </p:sp>
      <p:sp>
        <p:nvSpPr>
          <p:cNvPr id="5" name="Content Placeholder 27"/>
          <p:cNvSpPr>
            <a:spLocks noGrp="1"/>
          </p:cNvSpPr>
          <p:nvPr>
            <p:ph idx="1"/>
          </p:nvPr>
        </p:nvSpPr>
        <p:spPr>
          <a:xfrm>
            <a:off x="847916" y="2017045"/>
            <a:ext cx="7585364" cy="4353791"/>
          </a:xfrm>
        </p:spPr>
        <p:txBody>
          <a:bodyPr>
            <a:normAutofit fontScale="92500" lnSpcReduction="10000"/>
          </a:bodyPr>
          <a:lstStyle/>
          <a:p>
            <a:pPr algn="ctr">
              <a:spcBef>
                <a:spcPts val="0"/>
              </a:spcBef>
              <a:buClr>
                <a:schemeClr val="accent2"/>
              </a:buClr>
              <a:buNone/>
            </a:pPr>
            <a:endParaRPr lang="en-US" sz="2000" dirty="0" smtClean="0">
              <a:latin typeface="Arial Narrow" panose="020B0606020202030204" pitchFamily="34" charset="0"/>
              <a:cs typeface="Arial Narrow"/>
            </a:endParaRPr>
          </a:p>
          <a:p>
            <a:pPr algn="ctr">
              <a:spcBef>
                <a:spcPts val="0"/>
              </a:spcBef>
              <a:buClr>
                <a:schemeClr val="accent2"/>
              </a:buClr>
              <a:buNone/>
            </a:pPr>
            <a:r>
              <a:rPr lang="en-US" sz="2000" dirty="0" smtClean="0">
                <a:latin typeface="Arial Narrow" panose="020B0606020202030204" pitchFamily="34" charset="0"/>
                <a:cs typeface="Arial Narrow"/>
              </a:rPr>
              <a:t>Daniel </a:t>
            </a:r>
            <a:r>
              <a:rPr lang="en-US" sz="2000" dirty="0">
                <a:latin typeface="Arial Narrow" panose="020B0606020202030204" pitchFamily="34" charset="0"/>
                <a:cs typeface="Arial Narrow"/>
              </a:rPr>
              <a:t>R. Moore</a:t>
            </a:r>
          </a:p>
          <a:p>
            <a:pPr algn="ctr">
              <a:spcBef>
                <a:spcPts val="0"/>
              </a:spcBef>
              <a:buClr>
                <a:schemeClr val="accent2"/>
              </a:buClr>
              <a:buNone/>
            </a:pPr>
            <a:r>
              <a:rPr lang="en-US" sz="2000" dirty="0" smtClean="0">
                <a:latin typeface="Arial Narrow" panose="020B0606020202030204" pitchFamily="34" charset="0"/>
                <a:cs typeface="Arial Narrow"/>
              </a:rPr>
              <a:t>Development </a:t>
            </a:r>
            <a:r>
              <a:rPr lang="en-US" sz="2000" dirty="0">
                <a:latin typeface="Arial Narrow" panose="020B0606020202030204" pitchFamily="34" charset="0"/>
                <a:cs typeface="Arial Narrow"/>
              </a:rPr>
              <a:t>Engineer</a:t>
            </a:r>
          </a:p>
          <a:p>
            <a:pPr algn="ctr">
              <a:spcBef>
                <a:spcPts val="0"/>
              </a:spcBef>
              <a:buClr>
                <a:schemeClr val="accent2"/>
              </a:buClr>
              <a:buNone/>
            </a:pPr>
            <a:r>
              <a:rPr lang="en-US" sz="2000" dirty="0">
                <a:latin typeface="Arial Narrow" panose="020B0606020202030204" pitchFamily="34" charset="0"/>
                <a:cs typeface="Arial Narrow"/>
              </a:rPr>
              <a:t>NCSU</a:t>
            </a:r>
          </a:p>
          <a:p>
            <a:pPr algn="ctr">
              <a:spcBef>
                <a:spcPts val="0"/>
              </a:spcBef>
              <a:buClr>
                <a:schemeClr val="accent2"/>
              </a:buClr>
              <a:buNone/>
            </a:pPr>
            <a:r>
              <a:rPr lang="en-US" sz="2000" dirty="0" smtClean="0">
                <a:latin typeface="Arial Narrow" panose="020B0606020202030204" pitchFamily="34" charset="0"/>
                <a:cs typeface="Arial Narrow"/>
              </a:rPr>
              <a:t>Division</a:t>
            </a:r>
            <a:r>
              <a:rPr lang="en-US" sz="2000" dirty="0">
                <a:latin typeface="Arial Narrow" panose="020B0606020202030204" pitchFamily="34" charset="0"/>
                <a:cs typeface="Arial Narrow"/>
              </a:rPr>
              <a:t>: College of Engineering</a:t>
            </a:r>
          </a:p>
          <a:p>
            <a:pPr algn="ctr">
              <a:spcBef>
                <a:spcPts val="0"/>
              </a:spcBef>
              <a:buClr>
                <a:schemeClr val="accent2"/>
              </a:buClr>
              <a:buNone/>
            </a:pPr>
            <a:r>
              <a:rPr lang="en-US" sz="2000" dirty="0">
                <a:latin typeface="Arial Narrow" panose="020B0606020202030204" pitchFamily="34" charset="0"/>
                <a:cs typeface="Arial Narrow"/>
              </a:rPr>
              <a:t>Department : Electrical and Computer Engineering</a:t>
            </a:r>
          </a:p>
          <a:p>
            <a:pPr algn="ctr">
              <a:spcBef>
                <a:spcPts val="0"/>
              </a:spcBef>
              <a:buClr>
                <a:schemeClr val="accent2"/>
              </a:buClr>
              <a:buNone/>
            </a:pPr>
            <a:endParaRPr lang="en-US" sz="2000" dirty="0" smtClean="0">
              <a:latin typeface="Arial Narrow" panose="020B0606020202030204" pitchFamily="34" charset="0"/>
              <a:cs typeface="Arial Narrow"/>
            </a:endParaRPr>
          </a:p>
          <a:p>
            <a:pPr algn="ctr">
              <a:spcBef>
                <a:spcPts val="0"/>
              </a:spcBef>
              <a:buClr>
                <a:schemeClr val="accent2"/>
              </a:buClr>
              <a:buNone/>
            </a:pPr>
            <a:endParaRPr lang="en-US" sz="2000" dirty="0">
              <a:latin typeface="Arial Narrow" panose="020B0606020202030204" pitchFamily="34" charset="0"/>
              <a:cs typeface="Arial Narrow"/>
            </a:endParaRPr>
          </a:p>
          <a:p>
            <a:pPr algn="ctr">
              <a:spcBef>
                <a:spcPts val="0"/>
              </a:spcBef>
              <a:buClr>
                <a:schemeClr val="accent2"/>
              </a:buClr>
              <a:buNone/>
            </a:pPr>
            <a:r>
              <a:rPr lang="en-US" sz="2000" dirty="0" smtClean="0">
                <a:latin typeface="Arial Narrow" panose="020B0606020202030204" pitchFamily="34" charset="0"/>
                <a:cs typeface="Arial Narrow"/>
              </a:rPr>
              <a:t>Alexander </a:t>
            </a:r>
            <a:r>
              <a:rPr lang="en-US" sz="2000" dirty="0">
                <a:latin typeface="Arial Narrow" panose="020B0606020202030204" pitchFamily="34" charset="0"/>
                <a:cs typeface="Arial Narrow"/>
              </a:rPr>
              <a:t>G. Dean</a:t>
            </a:r>
          </a:p>
          <a:p>
            <a:pPr algn="ctr">
              <a:spcBef>
                <a:spcPts val="0"/>
              </a:spcBef>
              <a:buClr>
                <a:schemeClr val="accent2"/>
              </a:buClr>
              <a:buNone/>
            </a:pPr>
            <a:r>
              <a:rPr lang="en-US" sz="2000" dirty="0" smtClean="0">
                <a:latin typeface="Arial Narrow" panose="020B0606020202030204" pitchFamily="34" charset="0"/>
                <a:cs typeface="Arial Narrow"/>
              </a:rPr>
              <a:t>Associate </a:t>
            </a:r>
            <a:r>
              <a:rPr lang="en-US" sz="2000" dirty="0">
                <a:latin typeface="Arial Narrow" panose="020B0606020202030204" pitchFamily="34" charset="0"/>
                <a:cs typeface="Arial Narrow"/>
              </a:rPr>
              <a:t>Professor</a:t>
            </a:r>
          </a:p>
          <a:p>
            <a:pPr algn="ctr">
              <a:spcBef>
                <a:spcPts val="0"/>
              </a:spcBef>
              <a:buClr>
                <a:schemeClr val="accent2"/>
              </a:buClr>
              <a:buNone/>
            </a:pPr>
            <a:r>
              <a:rPr lang="en-US" sz="2000" dirty="0" smtClean="0">
                <a:latin typeface="Arial Narrow" panose="020B0606020202030204" pitchFamily="34" charset="0"/>
                <a:cs typeface="Arial Narrow"/>
              </a:rPr>
              <a:t>NCSU</a:t>
            </a:r>
          </a:p>
          <a:p>
            <a:pPr algn="ctr">
              <a:spcBef>
                <a:spcPts val="0"/>
              </a:spcBef>
              <a:buClr>
                <a:schemeClr val="accent2"/>
              </a:buClr>
              <a:buNone/>
            </a:pPr>
            <a:r>
              <a:rPr lang="en-US" sz="2000" dirty="0" smtClean="0">
                <a:latin typeface="Arial Narrow" panose="020B0606020202030204" pitchFamily="34" charset="0"/>
                <a:cs typeface="Arial Narrow"/>
              </a:rPr>
              <a:t>Division: College of Engineering</a:t>
            </a:r>
          </a:p>
          <a:p>
            <a:pPr algn="ctr">
              <a:spcBef>
                <a:spcPts val="0"/>
              </a:spcBef>
              <a:buClr>
                <a:schemeClr val="accent2"/>
              </a:buClr>
              <a:buNone/>
            </a:pPr>
            <a:r>
              <a:rPr lang="en-US" sz="2000" dirty="0" smtClean="0">
                <a:latin typeface="Arial Narrow" panose="020B0606020202030204" pitchFamily="34" charset="0"/>
                <a:cs typeface="Arial Narrow"/>
              </a:rPr>
              <a:t>Department </a:t>
            </a:r>
            <a:r>
              <a:rPr lang="en-US" sz="2000" dirty="0">
                <a:latin typeface="Arial Narrow" panose="020B0606020202030204" pitchFamily="34" charset="0"/>
                <a:cs typeface="Arial Narrow"/>
              </a:rPr>
              <a:t>: Electrical and Computer Engineering</a:t>
            </a:r>
          </a:p>
          <a:p>
            <a:pPr algn="ctr">
              <a:spcBef>
                <a:spcPts val="0"/>
              </a:spcBef>
              <a:buClr>
                <a:schemeClr val="accent2"/>
              </a:buClr>
              <a:buNone/>
            </a:pPr>
            <a:r>
              <a:rPr lang="en-US" sz="2400" dirty="0">
                <a:latin typeface="Arial Narrow"/>
                <a:cs typeface="Arial Narrow"/>
              </a:rPr>
              <a:t/>
            </a:r>
            <a:br>
              <a:rPr lang="en-US" sz="2400" dirty="0">
                <a:latin typeface="Arial Narrow"/>
                <a:cs typeface="Arial Narrow"/>
              </a:rPr>
            </a:br>
            <a:endParaRPr lang="en-US" sz="2400" dirty="0">
              <a:latin typeface="Arial Narrow"/>
              <a:cs typeface="Arial Narrow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7513" y="1061719"/>
            <a:ext cx="6886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 Narrow" panose="020B0606020202030204" pitchFamily="34" charset="0"/>
                <a:cs typeface="Arial Narrow"/>
              </a:rPr>
              <a:t>Title: A method for maximizing performance and minimizing power consumption in embedded peripherals</a:t>
            </a:r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  <a:cs typeface="Arial Narrow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15156" y="621344"/>
            <a:ext cx="6849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30" dirty="0" smtClean="0">
                <a:solidFill>
                  <a:schemeClr val="bg1"/>
                </a:solidFill>
                <a:latin typeface="Arial Narrow"/>
                <a:cs typeface="Arial Narrow"/>
              </a:rPr>
              <a:t>15066</a:t>
            </a:r>
            <a:endParaRPr lang="en-US" sz="2800" spc="30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  <p:pic>
        <p:nvPicPr>
          <p:cNvPr id="8" name="Picture 7"/>
          <p:cNvPicPr/>
          <p:nvPr/>
        </p:nvPicPr>
        <p:blipFill rotWithShape="1">
          <a:blip r:embed="rId4"/>
          <a:srcRect l="33814" t="22437" r="57051" b="46714"/>
          <a:stretch/>
        </p:blipFill>
        <p:spPr bwMode="auto">
          <a:xfrm>
            <a:off x="599790" y="4057996"/>
            <a:ext cx="1195445" cy="15453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6" t="9302" r="15581"/>
          <a:stretch/>
        </p:blipFill>
        <p:spPr bwMode="auto">
          <a:xfrm>
            <a:off x="7192315" y="2094614"/>
            <a:ext cx="1223961" cy="1580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266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1479" y="434126"/>
            <a:ext cx="2902688" cy="11430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Executive Summary</a:t>
            </a:r>
            <a:endParaRPr lang="en-US" sz="28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995" y="2365634"/>
            <a:ext cx="8229600" cy="4047608"/>
          </a:xfrm>
        </p:spPr>
        <p:txBody>
          <a:bodyPr/>
          <a:lstStyle/>
          <a:p>
            <a:pPr>
              <a:buClr>
                <a:schemeClr val="accent2"/>
              </a:buClr>
              <a:buFont typeface="Wingdings 2" pitchFamily="18" charset="2"/>
              <a:buChar char="¦"/>
              <a:defRPr/>
            </a:pPr>
            <a:r>
              <a:rPr lang="en-US" sz="2000" dirty="0" smtClean="0">
                <a:latin typeface="Arial Narrow" pitchFamily="34" charset="0"/>
              </a:rPr>
              <a:t>This invention </a:t>
            </a:r>
            <a:r>
              <a:rPr lang="en-US" sz="2000" dirty="0">
                <a:latin typeface="Arial Narrow" pitchFamily="34" charset="0"/>
              </a:rPr>
              <a:t>is designed to have minimal impact on CPU utilization through the use of peripheral power profiles (PPP) which designate an ideal voltage on a per-state basis. </a:t>
            </a:r>
          </a:p>
          <a:p>
            <a:pPr>
              <a:buClr>
                <a:schemeClr val="accent2"/>
              </a:buClr>
              <a:buFont typeface="Wingdings 2" pitchFamily="18" charset="2"/>
              <a:buChar char="¦"/>
              <a:defRPr/>
            </a:pPr>
            <a:r>
              <a:rPr lang="en-US" sz="2000" dirty="0" smtClean="0">
                <a:latin typeface="Arial Narrow" pitchFamily="34" charset="0"/>
              </a:rPr>
              <a:t> This method </a:t>
            </a:r>
            <a:r>
              <a:rPr lang="en-US" sz="2000" dirty="0">
                <a:latin typeface="Arial Narrow" pitchFamily="34" charset="0"/>
              </a:rPr>
              <a:t>is demonstrated on common peripherals and have found energy savings of up to 40</a:t>
            </a:r>
            <a:r>
              <a:rPr lang="en-US" sz="2000" dirty="0" smtClean="0">
                <a:latin typeface="Arial Narrow" pitchFamily="34" charset="0"/>
              </a:rPr>
              <a:t>%.</a:t>
            </a:r>
          </a:p>
          <a:p>
            <a:pPr>
              <a:buClr>
                <a:schemeClr val="accent2"/>
              </a:buClr>
              <a:buFont typeface="Wingdings 2" pitchFamily="18" charset="2"/>
              <a:buChar char="¦"/>
              <a:defRPr/>
            </a:pPr>
            <a:r>
              <a:rPr lang="en-US" sz="2000" dirty="0">
                <a:latin typeface="Arial Narrow" pitchFamily="34" charset="0"/>
              </a:rPr>
              <a:t>The method is applicable </a:t>
            </a:r>
            <a:r>
              <a:rPr lang="en-US" sz="2000" dirty="0" smtClean="0">
                <a:latin typeface="Arial Narrow" pitchFamily="34" charset="0"/>
              </a:rPr>
              <a:t>immediately with off-the-shelf parts, but will require the addition of a separate power supply for peripheral devices.</a:t>
            </a:r>
          </a:p>
          <a:p>
            <a:pPr>
              <a:buClr>
                <a:schemeClr val="accent2"/>
              </a:buClr>
              <a:buFont typeface="Wingdings 2" pitchFamily="18" charset="2"/>
              <a:buChar char="¦"/>
              <a:defRPr/>
            </a:pPr>
            <a:r>
              <a:rPr lang="en-US" sz="2000" dirty="0" smtClean="0">
                <a:latin typeface="Arial Narrow" pitchFamily="34" charset="0"/>
              </a:rPr>
              <a:t>Some concerns about prior art.</a:t>
            </a:r>
            <a:endParaRPr lang="en-US" sz="2000" dirty="0">
              <a:latin typeface="Arial Narrow" pitchFamily="34" charset="0"/>
            </a:endParaRPr>
          </a:p>
          <a:p>
            <a:pPr>
              <a:buClr>
                <a:schemeClr val="accent2"/>
              </a:buClr>
              <a:buFont typeface="Wingdings 2" pitchFamily="18" charset="2"/>
              <a:buChar char="¦"/>
              <a:defRPr/>
            </a:pPr>
            <a:endParaRPr lang="en-US" sz="2000" dirty="0">
              <a:latin typeface="Arial Narrow" pitchFamily="34" charset="0"/>
            </a:endParaRPr>
          </a:p>
          <a:p>
            <a:pPr>
              <a:buClr>
                <a:schemeClr val="accent2"/>
              </a:buClr>
              <a:buFont typeface="Wingdings 2" pitchFamily="18" charset="2"/>
              <a:buChar char="¦"/>
              <a:defRPr/>
            </a:pPr>
            <a:r>
              <a:rPr lang="en-US" sz="2000" dirty="0" smtClean="0">
                <a:latin typeface="Arial Narrow" pitchFamily="34" charset="0"/>
              </a:rPr>
              <a:t>Strategy: Accept </a:t>
            </a:r>
            <a:r>
              <a:rPr lang="en-US" sz="2000" dirty="0" smtClean="0">
                <a:latin typeface="Arial Narrow" pitchFamily="34" charset="0"/>
              </a:rPr>
              <a:t>management, engage with </a:t>
            </a:r>
            <a:r>
              <a:rPr lang="en-US" sz="2000" dirty="0" err="1" smtClean="0">
                <a:latin typeface="Arial Narrow" pitchFamily="34" charset="0"/>
              </a:rPr>
              <a:t>Elster</a:t>
            </a:r>
            <a:r>
              <a:rPr lang="en-US" sz="2000" dirty="0" smtClean="0">
                <a:latin typeface="Arial Narrow" pitchFamily="34" charset="0"/>
              </a:rPr>
              <a:t> Group to determine obligations, </a:t>
            </a:r>
            <a:r>
              <a:rPr lang="en-US" sz="2000" dirty="0" smtClean="0">
                <a:latin typeface="Arial Narrow" pitchFamily="34" charset="0"/>
              </a:rPr>
              <a:t>market non-confidentially for three months to gauge industry interest.</a:t>
            </a:r>
            <a:endParaRPr lang="en-US" sz="2000" dirty="0">
              <a:latin typeface="Arial Narrow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606" y="134236"/>
            <a:ext cx="4960532" cy="22313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193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7"/>
          <p:cNvSpPr txBox="1">
            <a:spLocks/>
          </p:cNvSpPr>
          <p:nvPr/>
        </p:nvSpPr>
        <p:spPr>
          <a:xfrm>
            <a:off x="573206" y="1963881"/>
            <a:ext cx="7585364" cy="435379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800100" lvl="1" indent="-342900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¦"/>
              <a:defRPr/>
            </a:pPr>
            <a:endParaRPr lang="en-US" sz="2400" dirty="0" smtClean="0">
              <a:latin typeface="Arial Narrow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15156" y="621344"/>
            <a:ext cx="6849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30" dirty="0" smtClean="0">
                <a:solidFill>
                  <a:schemeClr val="bg1"/>
                </a:solidFill>
                <a:latin typeface="Arial Narrow"/>
                <a:cs typeface="Arial Narrow"/>
              </a:rPr>
              <a:t>Technology Overview - Background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0" y="6581001"/>
            <a:ext cx="3383173" cy="276999"/>
          </a:xfrm>
          <a:prstGeom prst="rect">
            <a:avLst/>
          </a:prstGeom>
          <a:solidFill>
            <a:srgbClr val="FFFFFF">
              <a:alpha val="76078"/>
            </a:srgbClr>
          </a:solidFill>
          <a:effectLst>
            <a:softEdge rad="165100"/>
          </a:effectLst>
        </p:spPr>
        <p:txBody>
          <a:bodyPr wrap="square" rtlCol="0">
            <a:spAutoFit/>
          </a:bodyPr>
          <a:lstStyle/>
          <a:p>
            <a:r>
              <a:rPr lang="en-US" sz="1200" spc="150" baseline="30000" dirty="0">
                <a:latin typeface="Arial Narrow"/>
                <a:cs typeface="Arial Narrow"/>
              </a:rPr>
              <a:t>CONFIDENTIAL</a:t>
            </a:r>
            <a:r>
              <a:rPr lang="en-US" sz="1200" spc="150" dirty="0">
                <a:latin typeface="Arial Narrow"/>
                <a:cs typeface="Arial Narrow"/>
              </a:rPr>
              <a:t> </a:t>
            </a:r>
            <a:r>
              <a:rPr lang="en-US" sz="1200" spc="150" baseline="30000" dirty="0">
                <a:latin typeface="Arial Narrow"/>
                <a:cs typeface="Arial Narrow"/>
              </a:rPr>
              <a:t>North Carolina State University © 2014</a:t>
            </a:r>
          </a:p>
        </p:txBody>
      </p:sp>
      <p:sp>
        <p:nvSpPr>
          <p:cNvPr id="6" name="Content Placeholder 27"/>
          <p:cNvSpPr txBox="1">
            <a:spLocks/>
          </p:cNvSpPr>
          <p:nvPr/>
        </p:nvSpPr>
        <p:spPr>
          <a:xfrm>
            <a:off x="478465" y="1868227"/>
            <a:ext cx="8537944" cy="454509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¦"/>
              <a:defRPr/>
            </a:pPr>
            <a:r>
              <a:rPr lang="en-US" sz="2000" dirty="0" smtClean="0">
                <a:latin typeface="Arial Narrow" pitchFamily="34" charset="0"/>
              </a:rPr>
              <a:t>The key </a:t>
            </a:r>
            <a:r>
              <a:rPr lang="en-US" sz="2000" dirty="0">
                <a:latin typeface="Arial Narrow" pitchFamily="34" charset="0"/>
              </a:rPr>
              <a:t>product differentiator in an embedded system is </a:t>
            </a:r>
            <a:r>
              <a:rPr lang="en-US" sz="2000" dirty="0" smtClean="0">
                <a:latin typeface="Arial Narrow" pitchFamily="34" charset="0"/>
              </a:rPr>
              <a:t>its power efficiency because </a:t>
            </a:r>
            <a:r>
              <a:rPr lang="en-US" sz="2000" dirty="0">
                <a:latin typeface="Arial Narrow" pitchFamily="34" charset="0"/>
              </a:rPr>
              <a:t>lower </a:t>
            </a:r>
            <a:r>
              <a:rPr lang="en-US" sz="2000" dirty="0" smtClean="0">
                <a:latin typeface="Arial Narrow" pitchFamily="34" charset="0"/>
              </a:rPr>
              <a:t>power consumption </a:t>
            </a:r>
            <a:r>
              <a:rPr lang="en-US" sz="2000" dirty="0">
                <a:latin typeface="Arial Narrow" pitchFamily="34" charset="0"/>
              </a:rPr>
              <a:t>results in lower operating costs, lower fan noise, and lower cooling requirements</a:t>
            </a:r>
            <a:r>
              <a:rPr lang="en-US" sz="2000" dirty="0" smtClean="0">
                <a:latin typeface="Arial Narrow" pitchFamily="34" charset="0"/>
              </a:rPr>
              <a:t>.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 2" pitchFamily="18" charset="2"/>
              <a:buChar char="¦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The closest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state of art for this technology is the existing dynamic power management solution.</a:t>
            </a:r>
          </a:p>
          <a:p>
            <a:pPr marL="342900" lvl="0" indent="-342900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¦"/>
              <a:defRPr/>
            </a:pPr>
            <a:r>
              <a:rPr lang="en-US" sz="2000" dirty="0">
                <a:latin typeface="Arial Narrow" pitchFamily="34" charset="0"/>
              </a:rPr>
              <a:t>Dynamic </a:t>
            </a:r>
            <a:r>
              <a:rPr lang="en-US" sz="2000" dirty="0" smtClean="0">
                <a:latin typeface="Arial Narrow" pitchFamily="34" charset="0"/>
              </a:rPr>
              <a:t>Power Management </a:t>
            </a:r>
            <a:r>
              <a:rPr lang="en-US" sz="2000" dirty="0">
                <a:latin typeface="Arial Narrow" pitchFamily="34" charset="0"/>
              </a:rPr>
              <a:t>identifies low processing requirement periods and </a:t>
            </a:r>
            <a:r>
              <a:rPr lang="en-US" sz="2000" dirty="0" smtClean="0">
                <a:latin typeface="Arial Narrow" pitchFamily="34" charset="0"/>
              </a:rPr>
              <a:t>reduces operating </a:t>
            </a:r>
            <a:r>
              <a:rPr lang="en-US" sz="2000" dirty="0">
                <a:latin typeface="Arial Narrow" pitchFamily="34" charset="0"/>
              </a:rPr>
              <a:t>voltage (voltage scaling) and frequency (frequency scaling), resulting </a:t>
            </a:r>
            <a:r>
              <a:rPr lang="en-US" sz="2000" dirty="0" smtClean="0">
                <a:latin typeface="Arial Narrow" pitchFamily="34" charset="0"/>
              </a:rPr>
              <a:t>in reduced </a:t>
            </a:r>
            <a:r>
              <a:rPr lang="en-US" sz="2000" dirty="0">
                <a:latin typeface="Arial Narrow" pitchFamily="34" charset="0"/>
              </a:rPr>
              <a:t>average operating power consumption. </a:t>
            </a:r>
            <a:r>
              <a:rPr lang="en-US" sz="2000" dirty="0" smtClean="0">
                <a:latin typeface="Arial Narrow" pitchFamily="34" charset="0"/>
              </a:rPr>
              <a:t> </a:t>
            </a:r>
            <a:r>
              <a:rPr lang="en-US" sz="2000" u="sng" dirty="0" smtClean="0">
                <a:latin typeface="Arial Narrow" pitchFamily="34" charset="0"/>
              </a:rPr>
              <a:t>Like putting a hard drive to sleep.</a:t>
            </a:r>
          </a:p>
          <a:p>
            <a:pPr marL="342900" lvl="0" indent="-342900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¦"/>
              <a:defRPr/>
            </a:pP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But there are a few issues with DPM</a:t>
            </a:r>
          </a:p>
          <a:p>
            <a:pPr marL="800100" lvl="1" indent="-342900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¦"/>
              <a:defRPr/>
            </a:pPr>
            <a:r>
              <a:rPr lang="en-US" sz="2000" dirty="0" smtClean="0">
                <a:latin typeface="Arial Narrow" pitchFamily="34" charset="0"/>
              </a:rPr>
              <a:t>Operating voltage and frequency scaling latency.</a:t>
            </a:r>
          </a:p>
          <a:p>
            <a:pPr marL="800100" lvl="1" indent="-342900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¦"/>
              <a:defRPr/>
            </a:pP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Processors may not operate reliably during voltage or frequency transition.</a:t>
            </a:r>
          </a:p>
          <a:p>
            <a:pPr marL="800100" lvl="1" indent="-342900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¦"/>
              <a:defRPr/>
            </a:pPr>
            <a:r>
              <a:rPr lang="en-US" sz="2000" dirty="0" smtClean="0">
                <a:latin typeface="Arial Narrow" pitchFamily="34" charset="0"/>
              </a:rPr>
              <a:t>CPUs with integrated PLLs usually generate the required frequency for the integrated peripherals and also provide the clock for the external bus interface.</a:t>
            </a:r>
            <a:endParaRPr kumimoji="0" lang="en-US" sz="20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 2" pitchFamily="18" charset="2"/>
              <a:buChar char="¦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138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215156" y="621344"/>
            <a:ext cx="6849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30" dirty="0" smtClean="0">
                <a:solidFill>
                  <a:schemeClr val="bg1"/>
                </a:solidFill>
                <a:latin typeface="Arial Narrow"/>
                <a:cs typeface="Arial Narrow"/>
              </a:rPr>
              <a:t>Technology Overview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212888" y="6505837"/>
            <a:ext cx="3383173" cy="276999"/>
          </a:xfrm>
          <a:prstGeom prst="rect">
            <a:avLst/>
          </a:prstGeom>
          <a:solidFill>
            <a:srgbClr val="FFFFFF">
              <a:alpha val="76078"/>
            </a:srgbClr>
          </a:solidFill>
          <a:effectLst>
            <a:softEdge rad="165100"/>
          </a:effectLst>
        </p:spPr>
        <p:txBody>
          <a:bodyPr wrap="square" rtlCol="0">
            <a:spAutoFit/>
          </a:bodyPr>
          <a:lstStyle/>
          <a:p>
            <a:r>
              <a:rPr lang="en-US" sz="1200" spc="150" baseline="30000" dirty="0">
                <a:latin typeface="Arial Narrow"/>
                <a:cs typeface="Arial Narrow"/>
              </a:rPr>
              <a:t>CONFIDENTIAL</a:t>
            </a:r>
            <a:r>
              <a:rPr lang="en-US" sz="1200" spc="150" dirty="0">
                <a:latin typeface="Arial Narrow"/>
                <a:cs typeface="Arial Narrow"/>
              </a:rPr>
              <a:t> </a:t>
            </a:r>
            <a:r>
              <a:rPr lang="en-US" sz="1200" spc="150" baseline="30000" dirty="0">
                <a:latin typeface="Arial Narrow"/>
                <a:cs typeface="Arial Narrow"/>
              </a:rPr>
              <a:t>North Carolina State University © 2014</a:t>
            </a:r>
          </a:p>
        </p:txBody>
      </p:sp>
      <p:sp>
        <p:nvSpPr>
          <p:cNvPr id="5" name="Content Placeholder 27"/>
          <p:cNvSpPr>
            <a:spLocks noGrp="1"/>
          </p:cNvSpPr>
          <p:nvPr>
            <p:ph idx="1"/>
          </p:nvPr>
        </p:nvSpPr>
        <p:spPr>
          <a:xfrm>
            <a:off x="597220" y="1942618"/>
            <a:ext cx="8085440" cy="4353791"/>
          </a:xfrm>
        </p:spPr>
        <p:txBody>
          <a:bodyPr>
            <a:noAutofit/>
          </a:bodyPr>
          <a:lstStyle/>
          <a:p>
            <a:pPr>
              <a:buClr>
                <a:schemeClr val="accent2"/>
              </a:buClr>
              <a:buFont typeface="Wingdings 2" pitchFamily="18" charset="2"/>
              <a:buChar char="¦"/>
            </a:pPr>
            <a:r>
              <a:rPr lang="en-US" sz="2000" dirty="0" smtClean="0">
                <a:latin typeface="Arial Narrow" pitchFamily="34" charset="0"/>
              </a:rPr>
              <a:t>This </a:t>
            </a:r>
            <a:r>
              <a:rPr lang="en-US" sz="2000" dirty="0">
                <a:latin typeface="Arial Narrow" pitchFamily="34" charset="0"/>
              </a:rPr>
              <a:t>invention is designed to have minimal impact </a:t>
            </a:r>
            <a:r>
              <a:rPr lang="en-US" sz="2000" dirty="0" smtClean="0">
                <a:latin typeface="Arial Narrow" pitchFamily="34" charset="0"/>
              </a:rPr>
              <a:t>on CPU </a:t>
            </a:r>
            <a:r>
              <a:rPr lang="en-US" sz="2000" dirty="0">
                <a:latin typeface="Arial Narrow" pitchFamily="34" charset="0"/>
              </a:rPr>
              <a:t>utilization through the use of peripheral power profiles (PPP) which designate an ideal voltage on a </a:t>
            </a:r>
            <a:r>
              <a:rPr lang="en-US" sz="2000" dirty="0" smtClean="0">
                <a:latin typeface="Arial Narrow" pitchFamily="34" charset="0"/>
              </a:rPr>
              <a:t>per-state basis</a:t>
            </a:r>
            <a:r>
              <a:rPr lang="en-US" sz="2000" dirty="0">
                <a:latin typeface="Arial Narrow" pitchFamily="34" charset="0"/>
              </a:rPr>
              <a:t>. </a:t>
            </a:r>
            <a:endParaRPr lang="en-US" sz="2000" dirty="0" smtClean="0">
              <a:latin typeface="Arial Narrow" pitchFamily="34" charset="0"/>
            </a:endParaRPr>
          </a:p>
          <a:p>
            <a:pPr>
              <a:buClr>
                <a:schemeClr val="accent2"/>
              </a:buClr>
              <a:buFont typeface="Wingdings 2" pitchFamily="18" charset="2"/>
              <a:buChar char="¦"/>
            </a:pPr>
            <a:r>
              <a:rPr lang="en-US" sz="2000" dirty="0" smtClean="0">
                <a:latin typeface="Arial Narrow" pitchFamily="34" charset="0"/>
              </a:rPr>
              <a:t>Any </a:t>
            </a:r>
            <a:r>
              <a:rPr lang="en-US" sz="2000" dirty="0">
                <a:latin typeface="Arial Narrow" pitchFamily="34" charset="0"/>
              </a:rPr>
              <a:t>peripheral operation seamlessly flows through the pre-determined states and the supply voltage </a:t>
            </a:r>
            <a:r>
              <a:rPr lang="en-US" sz="2000" dirty="0" smtClean="0">
                <a:latin typeface="Arial Narrow" pitchFamily="34" charset="0"/>
              </a:rPr>
              <a:t>is modulated </a:t>
            </a:r>
            <a:r>
              <a:rPr lang="en-US" sz="2000" dirty="0">
                <a:latin typeface="Arial Narrow" pitchFamily="34" charset="0"/>
              </a:rPr>
              <a:t>automatically upon each transition. </a:t>
            </a:r>
            <a:endParaRPr lang="en-US" sz="2000" dirty="0" smtClean="0">
              <a:latin typeface="Arial Narrow" pitchFamily="34" charset="0"/>
            </a:endParaRPr>
          </a:p>
          <a:p>
            <a:pPr>
              <a:buClr>
                <a:schemeClr val="accent2"/>
              </a:buClr>
              <a:buFont typeface="Wingdings 2" pitchFamily="18" charset="2"/>
              <a:buChar char="¦"/>
            </a:pPr>
            <a:r>
              <a:rPr lang="en-US" sz="2000" dirty="0" smtClean="0">
                <a:latin typeface="Arial Narrow" pitchFamily="34" charset="0"/>
              </a:rPr>
              <a:t>Peripheral </a:t>
            </a:r>
            <a:r>
              <a:rPr lang="en-US" sz="2000" dirty="0">
                <a:latin typeface="Arial Narrow" pitchFamily="34" charset="0"/>
              </a:rPr>
              <a:t>power profiles are unique in that during </a:t>
            </a:r>
            <a:r>
              <a:rPr lang="en-US" sz="2000" dirty="0" smtClean="0">
                <a:latin typeface="Arial Narrow" pitchFamily="34" charset="0"/>
              </a:rPr>
              <a:t>high-performance states </a:t>
            </a:r>
            <a:r>
              <a:rPr lang="en-US" sz="2000" dirty="0">
                <a:latin typeface="Arial Narrow" pitchFamily="34" charset="0"/>
              </a:rPr>
              <a:t>such as data-transmission, peripherals can have the high supply voltage they demand. </a:t>
            </a:r>
            <a:endParaRPr lang="en-US" sz="2000" dirty="0" smtClean="0">
              <a:latin typeface="Arial Narrow" pitchFamily="34" charset="0"/>
            </a:endParaRPr>
          </a:p>
          <a:p>
            <a:pPr lvl="1">
              <a:buClr>
                <a:schemeClr val="accent2"/>
              </a:buClr>
              <a:buFont typeface="Wingdings 2" pitchFamily="18" charset="2"/>
              <a:buChar char="¦"/>
            </a:pPr>
            <a:r>
              <a:rPr lang="en-US" sz="1600" u="sng" dirty="0" smtClean="0">
                <a:latin typeface="Arial Narrow" pitchFamily="34" charset="0"/>
              </a:rPr>
              <a:t>I.e. we are not balancing between getting the best performance for the power we are allotted, we’re always getting best performance and optimum power.</a:t>
            </a:r>
          </a:p>
          <a:p>
            <a:pPr>
              <a:buClr>
                <a:schemeClr val="accent2"/>
              </a:buClr>
              <a:buFont typeface="Wingdings 2" pitchFamily="18" charset="2"/>
              <a:buChar char="¦"/>
            </a:pPr>
            <a:r>
              <a:rPr lang="en-US" sz="2000" dirty="0" smtClean="0">
                <a:latin typeface="Arial Narrow" pitchFamily="34" charset="0"/>
              </a:rPr>
              <a:t>Likewise</a:t>
            </a:r>
            <a:r>
              <a:rPr lang="en-US" sz="2000" dirty="0">
                <a:latin typeface="Arial Narrow" pitchFamily="34" charset="0"/>
              </a:rPr>
              <a:t>, </a:t>
            </a:r>
            <a:r>
              <a:rPr lang="en-US" sz="2000" dirty="0" smtClean="0">
                <a:latin typeface="Arial Narrow" pitchFamily="34" charset="0"/>
              </a:rPr>
              <a:t>during low-performance </a:t>
            </a:r>
            <a:r>
              <a:rPr lang="en-US" sz="2000" dirty="0">
                <a:latin typeface="Arial Narrow" pitchFamily="34" charset="0"/>
              </a:rPr>
              <a:t>states such as mandatory delays, the system can decrease domain voltage and thus reduce </a:t>
            </a:r>
            <a:r>
              <a:rPr lang="en-US" sz="2000" dirty="0" smtClean="0">
                <a:latin typeface="Arial Narrow" pitchFamily="34" charset="0"/>
              </a:rPr>
              <a:t>power consumption </a:t>
            </a:r>
            <a:r>
              <a:rPr lang="en-US" sz="2000" dirty="0">
                <a:latin typeface="Arial Narrow" pitchFamily="34" charset="0"/>
              </a:rPr>
              <a:t>intra-operation</a:t>
            </a:r>
            <a:r>
              <a:rPr lang="en-US" sz="2000" dirty="0" smtClean="0">
                <a:latin typeface="Arial Narrow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040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215156" y="621344"/>
            <a:ext cx="6849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30" dirty="0" smtClean="0">
                <a:solidFill>
                  <a:schemeClr val="bg1"/>
                </a:solidFill>
                <a:latin typeface="Arial Narrow"/>
                <a:cs typeface="Arial Narrow"/>
              </a:rPr>
              <a:t>Technology Overview: Results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212888" y="6505837"/>
            <a:ext cx="3383173" cy="276999"/>
          </a:xfrm>
          <a:prstGeom prst="rect">
            <a:avLst/>
          </a:prstGeom>
          <a:solidFill>
            <a:srgbClr val="FFFFFF">
              <a:alpha val="76078"/>
            </a:srgbClr>
          </a:solidFill>
          <a:effectLst>
            <a:softEdge rad="165100"/>
          </a:effectLst>
        </p:spPr>
        <p:txBody>
          <a:bodyPr wrap="square" rtlCol="0">
            <a:spAutoFit/>
          </a:bodyPr>
          <a:lstStyle/>
          <a:p>
            <a:r>
              <a:rPr lang="en-US" sz="1200" spc="150" baseline="30000" dirty="0">
                <a:latin typeface="Arial Narrow"/>
                <a:cs typeface="Arial Narrow"/>
              </a:rPr>
              <a:t>CONFIDENTIAL</a:t>
            </a:r>
            <a:r>
              <a:rPr lang="en-US" sz="1200" spc="150" dirty="0">
                <a:latin typeface="Arial Narrow"/>
                <a:cs typeface="Arial Narrow"/>
              </a:rPr>
              <a:t> </a:t>
            </a:r>
            <a:r>
              <a:rPr lang="en-US" sz="1200" spc="150" baseline="30000" dirty="0">
                <a:latin typeface="Arial Narrow"/>
                <a:cs typeface="Arial Narrow"/>
              </a:rPr>
              <a:t>North Carolina State University © 2014</a:t>
            </a:r>
          </a:p>
        </p:txBody>
      </p:sp>
      <p:sp>
        <p:nvSpPr>
          <p:cNvPr id="5" name="Content Placeholder 27"/>
          <p:cNvSpPr>
            <a:spLocks noGrp="1"/>
          </p:cNvSpPr>
          <p:nvPr>
            <p:ph idx="1"/>
          </p:nvPr>
        </p:nvSpPr>
        <p:spPr>
          <a:xfrm>
            <a:off x="597220" y="1942618"/>
            <a:ext cx="8085440" cy="4353791"/>
          </a:xfrm>
        </p:spPr>
        <p:txBody>
          <a:bodyPr>
            <a:noAutofit/>
          </a:bodyPr>
          <a:lstStyle/>
          <a:p>
            <a:pPr marL="0" indent="0">
              <a:buClr>
                <a:schemeClr val="accent2"/>
              </a:buClr>
              <a:buNone/>
            </a:pPr>
            <a:r>
              <a:rPr lang="en-US" sz="2000" dirty="0" smtClean="0">
                <a:latin typeface="Arial Narrow" pitchFamily="34" charset="0"/>
              </a:rPr>
              <a:t>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95"/>
          <a:stretch/>
        </p:blipFill>
        <p:spPr bwMode="auto">
          <a:xfrm>
            <a:off x="2743407" y="1775637"/>
            <a:ext cx="3713351" cy="2345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55"/>
          <a:stretch/>
        </p:blipFill>
        <p:spPr bwMode="auto">
          <a:xfrm>
            <a:off x="2735364" y="4121082"/>
            <a:ext cx="3721394" cy="2523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406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772" y="2057400"/>
            <a:ext cx="8229600" cy="4525963"/>
          </a:xfrm>
        </p:spPr>
        <p:txBody>
          <a:bodyPr>
            <a:normAutofit/>
          </a:bodyPr>
          <a:lstStyle/>
          <a:p>
            <a:pPr>
              <a:buClr>
                <a:schemeClr val="accent2"/>
              </a:buClr>
              <a:buFont typeface="Wingdings 2" pitchFamily="18" charset="2"/>
              <a:buChar char="¦"/>
            </a:pPr>
            <a:r>
              <a:rPr lang="en-US" sz="2000" dirty="0" smtClean="0">
                <a:latin typeface="Arial Narrow" pitchFamily="34" charset="0"/>
              </a:rPr>
              <a:t>The </a:t>
            </a:r>
            <a:r>
              <a:rPr lang="en-US" sz="2000" dirty="0">
                <a:latin typeface="Arial Narrow" pitchFamily="34" charset="0"/>
              </a:rPr>
              <a:t>method is demonstrated on common peripherals and have found energy savings of up to 40</a:t>
            </a:r>
            <a:r>
              <a:rPr lang="en-US" sz="2000" dirty="0" smtClean="0">
                <a:latin typeface="Arial Narrow" pitchFamily="34" charset="0"/>
              </a:rPr>
              <a:t>%.</a:t>
            </a:r>
          </a:p>
          <a:p>
            <a:pPr>
              <a:buClr>
                <a:schemeClr val="accent2"/>
              </a:buClr>
              <a:buFont typeface="Wingdings 2" pitchFamily="18" charset="2"/>
              <a:buChar char="¦"/>
            </a:pPr>
            <a:r>
              <a:rPr lang="en-US" sz="2000" dirty="0">
                <a:latin typeface="Arial Narrow" pitchFamily="34" charset="0"/>
              </a:rPr>
              <a:t>Battery powered and renewable systems would benefit from the energy savings and experience longer operating life</a:t>
            </a:r>
            <a:r>
              <a:rPr lang="en-US" sz="2000" dirty="0" smtClean="0">
                <a:latin typeface="Arial Narrow" pitchFamily="34" charset="0"/>
              </a:rPr>
              <a:t>.</a:t>
            </a:r>
          </a:p>
          <a:p>
            <a:pPr>
              <a:buClr>
                <a:schemeClr val="accent2"/>
              </a:buClr>
              <a:buFont typeface="Wingdings 2" pitchFamily="18" charset="2"/>
              <a:buChar char="¦"/>
            </a:pPr>
            <a:endParaRPr lang="en-US" sz="2000" dirty="0">
              <a:latin typeface="Arial Narrow" pitchFamily="34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1215156" y="621344"/>
            <a:ext cx="6849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30" dirty="0" smtClean="0">
                <a:solidFill>
                  <a:schemeClr val="bg1"/>
                </a:solidFill>
                <a:latin typeface="Arial Narrow"/>
                <a:cs typeface="Arial Narrow"/>
              </a:rPr>
              <a:t>Technology Overview - Advantages</a:t>
            </a:r>
          </a:p>
        </p:txBody>
      </p:sp>
      <p:pic>
        <p:nvPicPr>
          <p:cNvPr id="4" name="Picture 3" descr="Macintosh HD:Users:drmoore:Desktop:Screen Shot 2014-08-15 at 10.57.53 P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53" y="3639983"/>
            <a:ext cx="5472430" cy="229997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6174676" y="4561368"/>
            <a:ext cx="28417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Narrow" panose="020B0606020202030204" pitchFamily="34" charset="0"/>
              </a:rPr>
              <a:t>Resistor, diode, and </a:t>
            </a:r>
            <a:r>
              <a:rPr lang="en-US" dirty="0" err="1" smtClean="0">
                <a:latin typeface="Arial Narrow" panose="020B0606020202030204" pitchFamily="34" charset="0"/>
              </a:rPr>
              <a:t>opamp</a:t>
            </a:r>
            <a:r>
              <a:rPr lang="en-US" dirty="0" smtClean="0">
                <a:latin typeface="Arial Narrow" panose="020B0606020202030204" pitchFamily="34" charset="0"/>
              </a:rPr>
              <a:t> help to regulate </a:t>
            </a:r>
            <a:r>
              <a:rPr lang="en-US" dirty="0" err="1" smtClean="0">
                <a:latin typeface="Arial Narrow" panose="020B0606020202030204" pitchFamily="34" charset="0"/>
              </a:rPr>
              <a:t>Vout</a:t>
            </a:r>
            <a:r>
              <a:rPr lang="en-US" dirty="0" smtClean="0">
                <a:latin typeface="Arial Narrow" panose="020B0606020202030204" pitchFamily="34" charset="0"/>
              </a:rPr>
              <a:t> from the Switched-Mode Power Supply (SMPS)</a:t>
            </a:r>
            <a:endParaRPr lang="en-US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97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215156" y="621344"/>
            <a:ext cx="6849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30" dirty="0" smtClean="0">
                <a:solidFill>
                  <a:schemeClr val="bg1"/>
                </a:solidFill>
                <a:latin typeface="Arial Narrow"/>
                <a:cs typeface="Arial Narrow"/>
              </a:rPr>
              <a:t>Technology Overview: Potential Applications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12888" y="6505837"/>
            <a:ext cx="3383173" cy="276999"/>
          </a:xfrm>
          <a:prstGeom prst="rect">
            <a:avLst/>
          </a:prstGeom>
          <a:solidFill>
            <a:srgbClr val="FFFFFF">
              <a:alpha val="76078"/>
            </a:srgbClr>
          </a:solidFill>
          <a:effectLst>
            <a:softEdge rad="165100"/>
          </a:effectLst>
        </p:spPr>
        <p:txBody>
          <a:bodyPr wrap="square" rtlCol="0">
            <a:spAutoFit/>
          </a:bodyPr>
          <a:lstStyle/>
          <a:p>
            <a:r>
              <a:rPr lang="en-US" sz="1200" spc="150" baseline="30000" dirty="0">
                <a:latin typeface="Arial Narrow"/>
                <a:cs typeface="Arial Narrow"/>
              </a:rPr>
              <a:t>CONFIDENTIAL</a:t>
            </a:r>
            <a:r>
              <a:rPr lang="en-US" sz="1200" spc="150" dirty="0">
                <a:latin typeface="Arial Narrow"/>
                <a:cs typeface="Arial Narrow"/>
              </a:rPr>
              <a:t> </a:t>
            </a:r>
            <a:r>
              <a:rPr lang="en-US" sz="1200" spc="150" baseline="30000" dirty="0">
                <a:latin typeface="Arial Narrow"/>
                <a:cs typeface="Arial Narrow"/>
              </a:rPr>
              <a:t>North Carolina State University © 2014</a:t>
            </a:r>
          </a:p>
        </p:txBody>
      </p:sp>
      <p:sp>
        <p:nvSpPr>
          <p:cNvPr id="5" name="Content Placeholder 27"/>
          <p:cNvSpPr>
            <a:spLocks noGrp="1"/>
          </p:cNvSpPr>
          <p:nvPr>
            <p:ph idx="1"/>
          </p:nvPr>
        </p:nvSpPr>
        <p:spPr>
          <a:xfrm>
            <a:off x="359749" y="1942618"/>
            <a:ext cx="8709237" cy="4353791"/>
          </a:xfrm>
        </p:spPr>
        <p:txBody>
          <a:bodyPr>
            <a:normAutofit/>
          </a:bodyPr>
          <a:lstStyle/>
          <a:p>
            <a:pPr>
              <a:buClr>
                <a:schemeClr val="accent2"/>
              </a:buClr>
              <a:buFont typeface="Wingdings 2" pitchFamily="18" charset="2"/>
              <a:buChar char="¦"/>
            </a:pPr>
            <a:r>
              <a:rPr lang="en-US" sz="2000" dirty="0" smtClean="0">
                <a:latin typeface="Arial Narrow" panose="020B0606020202030204" pitchFamily="34" charset="0"/>
              </a:rPr>
              <a:t>Any </a:t>
            </a:r>
            <a:r>
              <a:rPr lang="en-US" sz="2000" dirty="0">
                <a:latin typeface="Arial Narrow" panose="020B0606020202030204" pitchFamily="34" charset="0"/>
              </a:rPr>
              <a:t>peripheral that has performance coupled to voltage can be scaled to </a:t>
            </a:r>
            <a:r>
              <a:rPr lang="en-US" sz="2000" dirty="0" smtClean="0">
                <a:latin typeface="Arial Narrow" panose="020B0606020202030204" pitchFamily="34" charset="0"/>
              </a:rPr>
              <a:t>take advantage </a:t>
            </a:r>
            <a:r>
              <a:rPr lang="en-US" sz="2000" dirty="0">
                <a:latin typeface="Arial Narrow" panose="020B0606020202030204" pitchFamily="34" charset="0"/>
              </a:rPr>
              <a:t>of the method using off-the-shelf parts</a:t>
            </a:r>
            <a:r>
              <a:rPr lang="en-US" sz="2000" dirty="0" smtClean="0">
                <a:latin typeface="Arial Narrow" panose="020B0606020202030204" pitchFamily="34" charset="0"/>
              </a:rPr>
              <a:t>.</a:t>
            </a:r>
          </a:p>
          <a:p>
            <a:pPr>
              <a:buClr>
                <a:schemeClr val="accent2"/>
              </a:buClr>
              <a:buFont typeface="Wingdings 2" pitchFamily="18" charset="2"/>
              <a:buChar char="¦"/>
            </a:pPr>
            <a:r>
              <a:rPr lang="en-US" sz="2000" dirty="0" smtClean="0">
                <a:latin typeface="Arial Narrow" panose="020B0606020202030204" pitchFamily="34" charset="0"/>
              </a:rPr>
              <a:t>Low cost systems would benefit because the average load of the system would decrease and therefore power-failure circuits could use decreased charge-storage devices to in order to recover from power failures. </a:t>
            </a:r>
          </a:p>
        </p:txBody>
      </p:sp>
    </p:spTree>
    <p:extLst>
      <p:ext uri="{BB962C8B-B14F-4D97-AF65-F5344CB8AC3E}">
        <p14:creationId xmlns:p14="http://schemas.microsoft.com/office/powerpoint/2010/main" val="426524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215156" y="621344"/>
            <a:ext cx="6849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30" dirty="0" err="1" smtClean="0">
                <a:solidFill>
                  <a:schemeClr val="bg1"/>
                </a:solidFill>
                <a:latin typeface="Arial Narrow"/>
                <a:cs typeface="Arial Narrow"/>
              </a:rPr>
              <a:t>Inventorship</a:t>
            </a:r>
            <a:r>
              <a:rPr lang="en-US" sz="2800" spc="30" dirty="0" smtClean="0">
                <a:solidFill>
                  <a:schemeClr val="bg1"/>
                </a:solidFill>
                <a:latin typeface="Arial Narrow"/>
                <a:cs typeface="Arial Narrow"/>
              </a:rPr>
              <a:t> Issues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12888" y="6505837"/>
            <a:ext cx="3383173" cy="276999"/>
          </a:xfrm>
          <a:prstGeom prst="rect">
            <a:avLst/>
          </a:prstGeom>
          <a:solidFill>
            <a:srgbClr val="FFFFFF">
              <a:alpha val="76078"/>
            </a:srgbClr>
          </a:solidFill>
          <a:effectLst>
            <a:softEdge rad="165100"/>
          </a:effectLst>
        </p:spPr>
        <p:txBody>
          <a:bodyPr wrap="square" rtlCol="0">
            <a:spAutoFit/>
          </a:bodyPr>
          <a:lstStyle/>
          <a:p>
            <a:r>
              <a:rPr lang="en-US" sz="1200" spc="150" baseline="30000" dirty="0">
                <a:latin typeface="Arial Narrow"/>
                <a:cs typeface="Arial Narrow"/>
              </a:rPr>
              <a:t>CONFIDENTIAL</a:t>
            </a:r>
            <a:r>
              <a:rPr lang="en-US" sz="1200" spc="150" dirty="0">
                <a:latin typeface="Arial Narrow"/>
                <a:cs typeface="Arial Narrow"/>
              </a:rPr>
              <a:t> </a:t>
            </a:r>
            <a:r>
              <a:rPr lang="en-US" sz="1200" spc="150" baseline="30000" dirty="0">
                <a:latin typeface="Arial Narrow"/>
                <a:cs typeface="Arial Narrow"/>
              </a:rPr>
              <a:t>North Carolina State University © 2014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633" y="0"/>
            <a:ext cx="1115568" cy="177393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7"/>
          <p:cNvSpPr txBox="1">
            <a:spLocks/>
          </p:cNvSpPr>
          <p:nvPr/>
        </p:nvSpPr>
        <p:spPr>
          <a:xfrm>
            <a:off x="803379" y="1960741"/>
            <a:ext cx="7585364" cy="4353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  <a:buFont typeface="Wingdings 2" pitchFamily="18" charset="2"/>
              <a:buChar char="¦"/>
            </a:pPr>
            <a:endParaRPr lang="en-US" sz="2000" dirty="0" smtClean="0">
              <a:latin typeface="Arial Narrow" pitchFamily="34" charset="0"/>
            </a:endParaRPr>
          </a:p>
        </p:txBody>
      </p:sp>
      <p:sp>
        <p:nvSpPr>
          <p:cNvPr id="6" name="Content Placeholder 27"/>
          <p:cNvSpPr>
            <a:spLocks noGrp="1"/>
          </p:cNvSpPr>
          <p:nvPr>
            <p:ph idx="1"/>
          </p:nvPr>
        </p:nvSpPr>
        <p:spPr>
          <a:xfrm>
            <a:off x="667006" y="1892596"/>
            <a:ext cx="7945868" cy="4382548"/>
          </a:xfrm>
        </p:spPr>
        <p:txBody>
          <a:bodyPr>
            <a:normAutofit/>
          </a:bodyPr>
          <a:lstStyle/>
          <a:p>
            <a:pPr>
              <a:buClr>
                <a:schemeClr val="accent2"/>
              </a:buClr>
              <a:buFont typeface="Wingdings 2" pitchFamily="18" charset="2"/>
              <a:buChar char="¦"/>
            </a:pPr>
            <a:r>
              <a:rPr lang="en-US" sz="2000" dirty="0" smtClean="0">
                <a:latin typeface="Arial Narrow" pitchFamily="34" charset="0"/>
              </a:rPr>
              <a:t>Dan Moore works at a metering company, </a:t>
            </a:r>
            <a:r>
              <a:rPr lang="en-US" sz="2000" dirty="0" err="1" smtClean="0">
                <a:latin typeface="Arial Narrow" pitchFamily="34" charset="0"/>
              </a:rPr>
              <a:t>Elster</a:t>
            </a:r>
            <a:r>
              <a:rPr lang="en-US" sz="2000" dirty="0" smtClean="0">
                <a:latin typeface="Arial Narrow" pitchFamily="34" charset="0"/>
              </a:rPr>
              <a:t> Group</a:t>
            </a:r>
          </a:p>
          <a:p>
            <a:pPr>
              <a:buClr>
                <a:schemeClr val="accent2"/>
              </a:buClr>
              <a:buFont typeface="Wingdings 2" pitchFamily="18" charset="2"/>
              <a:buChar char="¦"/>
            </a:pPr>
            <a:r>
              <a:rPr lang="en-US" sz="2000" dirty="0" smtClean="0">
                <a:latin typeface="Arial Narrow" pitchFamily="34" charset="0"/>
              </a:rPr>
              <a:t>OTT will engage with </a:t>
            </a:r>
            <a:r>
              <a:rPr lang="en-US" sz="2000" dirty="0" err="1" smtClean="0">
                <a:latin typeface="Arial Narrow" pitchFamily="34" charset="0"/>
              </a:rPr>
              <a:t>Elster</a:t>
            </a:r>
            <a:r>
              <a:rPr lang="en-US" sz="2000" dirty="0" smtClean="0">
                <a:latin typeface="Arial Narrow" pitchFamily="34" charset="0"/>
              </a:rPr>
              <a:t> to understand the obligations around their patent agreement and if the work is related to their internal R&amp;D</a:t>
            </a:r>
            <a:endParaRPr lang="en-US" sz="2000" dirty="0" smtClean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00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10751</TotalTime>
  <Words>1140</Words>
  <Application>Microsoft Office PowerPoint</Application>
  <PresentationFormat>On-screen Show (4:3)</PresentationFormat>
  <Paragraphs>134</Paragraphs>
  <Slides>17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Office Theme</vt:lpstr>
      <vt:lpstr>1_Office Theme</vt:lpstr>
      <vt:lpstr>2_Office Theme</vt:lpstr>
      <vt:lpstr>PowerPoint Presentation</vt:lpstr>
      <vt:lpstr>PowerPoint Presentation</vt:lpstr>
      <vt:lpstr>Executive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Executive Summary</vt:lpstr>
    </vt:vector>
  </TitlesOfParts>
  <Company>Lenovo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Liana Fryer</dc:creator>
  <cp:lastModifiedBy>R. Casey Boutwell, Ph.D.</cp:lastModifiedBy>
  <cp:revision>361</cp:revision>
  <cp:lastPrinted>2012-03-27T14:56:31Z</cp:lastPrinted>
  <dcterms:created xsi:type="dcterms:W3CDTF">2011-10-20T19:59:48Z</dcterms:created>
  <dcterms:modified xsi:type="dcterms:W3CDTF">2014-11-12T13:51:09Z</dcterms:modified>
</cp:coreProperties>
</file>